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485" r:id="rId2"/>
    <p:sldId id="484" r:id="rId3"/>
    <p:sldId id="487" r:id="rId4"/>
    <p:sldId id="488" r:id="rId5"/>
    <p:sldId id="489" r:id="rId6"/>
    <p:sldId id="490" r:id="rId7"/>
    <p:sldId id="491" r:id="rId8"/>
    <p:sldId id="492" r:id="rId9"/>
    <p:sldId id="493" r:id="rId10"/>
    <p:sldId id="494" r:id="rId11"/>
    <p:sldId id="526" r:id="rId12"/>
    <p:sldId id="525" r:id="rId13"/>
    <p:sldId id="500" r:id="rId14"/>
    <p:sldId id="524" r:id="rId15"/>
    <p:sldId id="501" r:id="rId16"/>
    <p:sldId id="503" r:id="rId17"/>
    <p:sldId id="502" r:id="rId18"/>
    <p:sldId id="504" r:id="rId19"/>
    <p:sldId id="505" r:id="rId20"/>
    <p:sldId id="513" r:id="rId21"/>
    <p:sldId id="514" r:id="rId22"/>
    <p:sldId id="515" r:id="rId23"/>
    <p:sldId id="516" r:id="rId24"/>
    <p:sldId id="517" r:id="rId25"/>
    <p:sldId id="518" r:id="rId26"/>
    <p:sldId id="519" r:id="rId27"/>
    <p:sldId id="554" r:id="rId28"/>
    <p:sldId id="540" r:id="rId29"/>
    <p:sldId id="541" r:id="rId30"/>
    <p:sldId id="542" r:id="rId31"/>
    <p:sldId id="543" r:id="rId32"/>
    <p:sldId id="544" r:id="rId33"/>
    <p:sldId id="545" r:id="rId34"/>
    <p:sldId id="558" r:id="rId35"/>
    <p:sldId id="560" r:id="rId36"/>
    <p:sldId id="561" r:id="rId37"/>
    <p:sldId id="557" r:id="rId38"/>
    <p:sldId id="532" r:id="rId39"/>
    <p:sldId id="555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EFC"/>
    <a:srgbClr val="FF9999"/>
    <a:srgbClr val="3C1A56"/>
    <a:srgbClr val="5C92FE"/>
    <a:srgbClr val="202751"/>
    <a:srgbClr val="142748"/>
    <a:srgbClr val="5B9BD5"/>
    <a:srgbClr val="A1AFD6"/>
    <a:srgbClr val="9FB6D1"/>
    <a:srgbClr val="808D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372" autoAdjust="0"/>
  </p:normalViewPr>
  <p:slideViewPr>
    <p:cSldViewPr snapToGrid="0">
      <p:cViewPr varScale="1">
        <p:scale>
          <a:sx n="107" d="100"/>
          <a:sy n="107" d="100"/>
        </p:scale>
        <p:origin x="69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sys4\users$\Kan\&#1044;&#1086;&#1082;&#1083;&#1072;&#1076;&#1099;\OOH%20Line\OOH_Line_2019100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sys4\users$\Kan\&#1044;&#1086;&#1082;&#1083;&#1072;&#1076;&#1099;\OOH%20Line\OOH_Line_2019100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sys4\users$\Kan\&#1044;&#1086;&#1082;&#1083;&#1072;&#1076;&#1099;\OOH%20Line\OOH_Line_2019100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sys4\users$\Kan\&#1044;&#1086;&#1082;&#1083;&#1072;&#1076;&#1099;\OOH%20Line\OOH_Line_2019100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sys4\users$\Kan\&#1041;&#1080;&#1079;&#1085;&#1077;&#1089;-&#1079;&#1072;&#1074;&#1090;&#1088;&#1072;&#1082;\&#1048;&#1085;&#1090;&#1077;&#1088;&#1077;&#1089;&#1099;%20&#1089;&#1077;&#1075;&#1084;&#1077;&#1085;&#1090;8398219%20(&#1071;&#1085;&#1076;&#1077;&#1082;&#1089;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sys4\users$\Kan\&#1041;&#1080;&#1079;&#1085;&#1077;&#1089;-&#1079;&#1072;&#1074;&#1090;&#1088;&#1072;&#1082;\&#1048;&#1085;&#1090;&#1077;&#1088;&#1077;&#1089;&#1099;%20&#1089;&#1077;&#1075;&#1084;&#1077;&#1085;&#1090;8398219%20(&#1071;&#1085;&#1076;&#1077;&#1082;&#1089;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sys4\users$\Kan\&#1041;&#1080;&#1079;&#1085;&#1077;&#1089;-&#1079;&#1072;&#1074;&#1090;&#1088;&#1072;&#1082;\&#1040;&#1091;&#1076;&#1080;&#1090;&#1086;&#1088;&#1085;&#1099;&#1077;%20&#1076;&#1072;&#1085;&#1085;&#1099;&#1077;%20(&#1072;&#1087;&#1088;&#1077;&#1083;&#1100;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sys4\users$\Mezhueva\MAC-&#1040;&#1044;&#1056;&#1045;&#1057;&#1040;_WIFI\Lamoda\Lamoda_&#1086;&#1090;&#1095;&#1077;&#1090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sys4\users$\Mezhueva\MAC-&#1040;&#1044;&#1056;&#1045;&#1057;&#1040;_WIFI\Lamoda\Lamoda_&#1086;&#1090;&#1095;&#1077;&#1090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rgbClr val="92D05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r>
              <a:rPr lang="ru-RU" sz="2400" dirty="0">
                <a:solidFill>
                  <a:srgbClr val="92D050"/>
                </a:solidFill>
              </a:rPr>
              <a:t>3х6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rgbClr val="92D05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275912"/>
        <c:axId val="461285712"/>
      </c:barChart>
      <c:catAx>
        <c:axId val="20927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ru-RU"/>
          </a:p>
        </c:txPr>
        <c:crossAx val="461285712"/>
        <c:crosses val="autoZero"/>
        <c:auto val="1"/>
        <c:lblAlgn val="ctr"/>
        <c:lblOffset val="100"/>
        <c:noMultiLvlLbl val="0"/>
      </c:catAx>
      <c:valAx>
        <c:axId val="46128571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09275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r>
              <a:rPr lang="ru-RU" sz="24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КРУПНЫЙ ФОРМАТ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275912"/>
        <c:axId val="461285712"/>
      </c:barChart>
      <c:catAx>
        <c:axId val="20927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ru-RU"/>
          </a:p>
        </c:txPr>
        <c:crossAx val="461285712"/>
        <c:crosses val="autoZero"/>
        <c:auto val="1"/>
        <c:lblAlgn val="ctr"/>
        <c:lblOffset val="100"/>
        <c:noMultiLvlLbl val="0"/>
      </c:catAx>
      <c:valAx>
        <c:axId val="46128571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09275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275912"/>
        <c:axId val="461285712"/>
      </c:barChart>
      <c:catAx>
        <c:axId val="20927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ru-RU"/>
          </a:p>
        </c:txPr>
        <c:crossAx val="461285712"/>
        <c:crosses val="autoZero"/>
        <c:auto val="1"/>
        <c:lblAlgn val="ctr"/>
        <c:lblOffset val="100"/>
        <c:noMultiLvlLbl val="0"/>
      </c:catAx>
      <c:valAx>
        <c:axId val="461285712"/>
        <c:scaling>
          <c:orientation val="minMax"/>
          <c:min val="40"/>
        </c:scaling>
        <c:delete val="1"/>
        <c:axPos val="l"/>
        <c:numFmt formatCode="#,##0" sourceLinked="1"/>
        <c:majorTickMark val="out"/>
        <c:minorTickMark val="none"/>
        <c:tickLblPos val="nextTo"/>
        <c:crossAx val="209275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275912"/>
        <c:axId val="461285712"/>
      </c:barChart>
      <c:catAx>
        <c:axId val="20927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ru-RU"/>
          </a:p>
        </c:txPr>
        <c:crossAx val="461285712"/>
        <c:crosses val="autoZero"/>
        <c:auto val="1"/>
        <c:lblAlgn val="ctr"/>
        <c:lblOffset val="100"/>
        <c:noMultiLvlLbl val="0"/>
      </c:catAx>
      <c:valAx>
        <c:axId val="46128571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09275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534411758093137"/>
          <c:y val="0.12826857621880397"/>
          <c:w val="0.67914115432150468"/>
          <c:h val="0.74346284756239223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1955967744"/>
        <c:axId val="1955957952"/>
      </c:barChart>
      <c:catAx>
        <c:axId val="1955967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effectLst/>
                <a:latin typeface="Lato" panose="020F0502020204030203" pitchFamily="34" charset="0"/>
                <a:ea typeface="+mn-ea"/>
                <a:cs typeface="Lato" panose="020F0502020204030203" pitchFamily="34" charset="0"/>
              </a:defRPr>
            </a:pPr>
            <a:endParaRPr lang="ru-RU"/>
          </a:p>
        </c:txPr>
        <c:crossAx val="1955957952"/>
        <c:crosses val="autoZero"/>
        <c:auto val="1"/>
        <c:lblAlgn val="ctr"/>
        <c:lblOffset val="100"/>
        <c:noMultiLvlLbl val="0"/>
      </c:catAx>
      <c:valAx>
        <c:axId val="195595795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55967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effectLst/>
          <a:latin typeface="Lato" panose="020F0502020204030203" pitchFamily="34" charset="0"/>
          <a:cs typeface="Lato" panose="020F0502020204030203" pitchFamily="34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30968670703655"/>
          <c:y val="6.7341002514872086E-2"/>
          <c:w val="0.66986469930821479"/>
          <c:h val="0.8685247093757259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axId val="1955960672"/>
        <c:axId val="1955971552"/>
      </c:barChart>
      <c:catAx>
        <c:axId val="19559606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effectLst/>
                <a:latin typeface="Lato" panose="020F0502020204030203" pitchFamily="34" charset="0"/>
                <a:ea typeface="+mn-ea"/>
                <a:cs typeface="Lato" panose="020F0502020204030203" pitchFamily="34" charset="0"/>
              </a:defRPr>
            </a:pPr>
            <a:endParaRPr lang="ru-RU"/>
          </a:p>
        </c:txPr>
        <c:crossAx val="1955971552"/>
        <c:crosses val="autoZero"/>
        <c:auto val="1"/>
        <c:lblAlgn val="ctr"/>
        <c:lblOffset val="100"/>
        <c:noMultiLvlLbl val="0"/>
      </c:catAx>
      <c:valAx>
        <c:axId val="1955971552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955960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effectLst/>
          <a:latin typeface="Lato" panose="020F0502020204030203" pitchFamily="34" charset="0"/>
          <a:cs typeface="Lato" panose="020F0502020204030203" pitchFamily="34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998909912528742"/>
          <c:y val="4.0529911916345335E-2"/>
          <c:w val="0.73452264482295537"/>
          <c:h val="0.91894017616730939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axId val="1955961216"/>
        <c:axId val="1955969920"/>
      </c:barChart>
      <c:catAx>
        <c:axId val="19559612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Lato" panose="020F0502020204030203" pitchFamily="34" charset="0"/>
                <a:ea typeface="+mn-ea"/>
                <a:cs typeface="Lato" panose="020F0502020204030203" pitchFamily="34" charset="0"/>
              </a:defRPr>
            </a:pPr>
            <a:endParaRPr lang="ru-RU"/>
          </a:p>
        </c:txPr>
        <c:crossAx val="1955969920"/>
        <c:crosses val="autoZero"/>
        <c:auto val="1"/>
        <c:lblAlgn val="ctr"/>
        <c:lblOffset val="100"/>
        <c:noMultiLvlLbl val="0"/>
      </c:catAx>
      <c:valAx>
        <c:axId val="1955969920"/>
        <c:scaling>
          <c:orientation val="minMax"/>
        </c:scaling>
        <c:delete val="1"/>
        <c:axPos val="t"/>
        <c:numFmt formatCode="0.00%" sourceLinked="1"/>
        <c:majorTickMark val="none"/>
        <c:minorTickMark val="none"/>
        <c:tickLblPos val="nextTo"/>
        <c:crossAx val="19559612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Lato" panose="020F0502020204030203" pitchFamily="34" charset="0"/>
          <a:cs typeface="Lato" panose="020F0502020204030203" pitchFamily="34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85960816"/>
        <c:axId val="400813936"/>
      </c:barChart>
      <c:catAx>
        <c:axId val="485960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Lato" panose="020F0502020204030203" pitchFamily="34" charset="0"/>
                <a:ea typeface="+mn-ea"/>
                <a:cs typeface="Lato" panose="020F0502020204030203" pitchFamily="34" charset="0"/>
              </a:defRPr>
            </a:pPr>
            <a:endParaRPr lang="ru-RU"/>
          </a:p>
        </c:txPr>
        <c:crossAx val="400813936"/>
        <c:crosses val="autoZero"/>
        <c:auto val="1"/>
        <c:lblAlgn val="ctr"/>
        <c:lblOffset val="100"/>
        <c:noMultiLvlLbl val="0"/>
      </c:catAx>
      <c:valAx>
        <c:axId val="400813936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485960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i="0">
          <a:solidFill>
            <a:schemeClr val="bg1"/>
          </a:solidFill>
          <a:latin typeface="Lato" panose="020F0502020204030203" pitchFamily="34" charset="0"/>
          <a:cs typeface="Lato" panose="020F0502020204030203" pitchFamily="34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74984496"/>
        <c:axId val="195622128"/>
      </c:barChart>
      <c:catAx>
        <c:axId val="474984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+mn-ea"/>
                <a:cs typeface="Lato" panose="020F0502020204030203" pitchFamily="34" charset="0"/>
              </a:defRPr>
            </a:pPr>
            <a:endParaRPr lang="ru-RU"/>
          </a:p>
        </c:txPr>
        <c:crossAx val="195622128"/>
        <c:crosses val="autoZero"/>
        <c:auto val="1"/>
        <c:lblAlgn val="ctr"/>
        <c:lblOffset val="100"/>
        <c:noMultiLvlLbl val="0"/>
      </c:catAx>
      <c:valAx>
        <c:axId val="19562212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74984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latin typeface="Lato" panose="020F0502020204030203" pitchFamily="34" charset="0"/>
          <a:cs typeface="Lato" panose="020F0502020204030203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C96BE5-C625-4AF0-BFC0-CDCE95FE4830}" type="datetimeFigureOut">
              <a:rPr lang="ru-RU" smtClean="0"/>
              <a:t>2019-10-15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FE998-0CDD-4B83-B4BC-F773B12133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120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0781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530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805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66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864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514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485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750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7518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538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4193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93861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3015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61284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0539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5231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20665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2946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FE998-0CDD-4B83-B4BC-F773B12133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9361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8DD1-5515-4914-AB97-7A0BC2712808}" type="datetimeFigureOut">
              <a:rPr lang="ru-RU" smtClean="0"/>
              <a:t>2019-10-15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73E0-B647-4282-A017-938A0E8A8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717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8DD1-5515-4914-AB97-7A0BC2712808}" type="datetimeFigureOut">
              <a:rPr lang="ru-RU" smtClean="0"/>
              <a:t>2019-10-15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73E0-B647-4282-A017-938A0E8A8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620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8DD1-5515-4914-AB97-7A0BC2712808}" type="datetimeFigureOut">
              <a:rPr lang="ru-RU" smtClean="0"/>
              <a:t>2019-10-15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73E0-B647-4282-A017-938A0E8A8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54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8DD1-5515-4914-AB97-7A0BC2712808}" type="datetimeFigureOut">
              <a:rPr lang="ru-RU" smtClean="0"/>
              <a:t>2019-10-15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73E0-B647-4282-A017-938A0E8A8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67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8DD1-5515-4914-AB97-7A0BC2712808}" type="datetimeFigureOut">
              <a:rPr lang="ru-RU" smtClean="0"/>
              <a:t>2019-10-15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73E0-B647-4282-A017-938A0E8A8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80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8DD1-5515-4914-AB97-7A0BC2712808}" type="datetimeFigureOut">
              <a:rPr lang="ru-RU" smtClean="0"/>
              <a:t>2019-10-15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73E0-B647-4282-A017-938A0E8A8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677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8DD1-5515-4914-AB97-7A0BC2712808}" type="datetimeFigureOut">
              <a:rPr lang="ru-RU" smtClean="0"/>
              <a:t>2019-10-15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73E0-B647-4282-A017-938A0E8A8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364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8DD1-5515-4914-AB97-7A0BC2712808}" type="datetimeFigureOut">
              <a:rPr lang="ru-RU" smtClean="0"/>
              <a:t>2019-10-15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73E0-B647-4282-A017-938A0E8A8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616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8DD1-5515-4914-AB97-7A0BC2712808}" type="datetimeFigureOut">
              <a:rPr lang="ru-RU" smtClean="0"/>
              <a:t>2019-10-15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73E0-B647-4282-A017-938A0E8A8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75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8DD1-5515-4914-AB97-7A0BC2712808}" type="datetimeFigureOut">
              <a:rPr lang="ru-RU" smtClean="0"/>
              <a:t>2019-10-15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73E0-B647-4282-A017-938A0E8A8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85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8DD1-5515-4914-AB97-7A0BC2712808}" type="datetimeFigureOut">
              <a:rPr lang="ru-RU" smtClean="0"/>
              <a:t>2019-10-15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73E0-B647-4282-A017-938A0E8A8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58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8DD1-5515-4914-AB97-7A0BC2712808}" type="datetimeFigureOut">
              <a:rPr lang="ru-RU" smtClean="0"/>
              <a:t>2019-10-15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A73E0-B647-4282-A017-938A0E8A8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567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microsoft.com/office/2007/relationships/hdphoto" Target="../media/hdphoto7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jpeg"/><Relationship Id="rId3" Type="http://schemas.openxmlformats.org/officeDocument/2006/relationships/image" Target="../media/image5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29.png"/><Relationship Id="rId15" Type="http://schemas.openxmlformats.org/officeDocument/2006/relationships/image" Target="../media/image44.jpeg"/><Relationship Id="rId10" Type="http://schemas.openxmlformats.org/officeDocument/2006/relationships/image" Target="../media/image39.png"/><Relationship Id="rId4" Type="http://schemas.openxmlformats.org/officeDocument/2006/relationships/image" Target="../media/image26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24.png"/><Relationship Id="rId9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3.jpg"/><Relationship Id="rId4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7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7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8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8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microsoft.com/office/2007/relationships/hdphoto" Target="../media/hdphoto8.wd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5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9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image" Target="../media/image94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6.jpg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7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5" Type="http://schemas.openxmlformats.org/officeDocument/2006/relationships/image" Target="../media/image5.png"/><Relationship Id="rId10" Type="http://schemas.openxmlformats.org/officeDocument/2006/relationships/chart" Target="../charts/chart9.xml"/><Relationship Id="rId4" Type="http://schemas.openxmlformats.org/officeDocument/2006/relationships/image" Target="../media/image98.png"/><Relationship Id="rId9" Type="http://schemas.openxmlformats.org/officeDocument/2006/relationships/image" Target="../media/image102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8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92000" cy="6839502"/>
          </a:xfrm>
          <a:prstGeom prst="rect">
            <a:avLst/>
          </a:prstGeom>
          <a:solidFill>
            <a:srgbClr val="252655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91651" y="876247"/>
            <a:ext cx="105054" cy="47904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52795" y="946760"/>
            <a:ext cx="645709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800" b="1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ЭВОЛЮЦИЯ </a:t>
            </a:r>
          </a:p>
          <a:p>
            <a:pPr lvl="0">
              <a:defRPr/>
            </a:pPr>
            <a:r>
              <a:rPr lang="ru-RU" sz="3800" b="1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НАРУЖНОЙ РЕКЛАМЫ </a:t>
            </a:r>
          </a:p>
          <a:p>
            <a:pPr lvl="0">
              <a:defRPr/>
            </a:pPr>
            <a:endParaRPr lang="ru-RU" sz="3000" dirty="0" smtClean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lvl="0">
              <a:defRPr/>
            </a:pPr>
            <a:r>
              <a:rPr lang="ru-RU" sz="38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ЧТО </a:t>
            </a:r>
            <a:r>
              <a:rPr lang="ru-RU" sz="38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НУЖНО ЗНАТЬ МАРКЕТОЛОГАМ О МЕНЯЮЩЕМСЯ РЫНКЕ И ФОРМАТАХ?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657849" y="5149334"/>
            <a:ext cx="24721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D0DEFC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11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0DEFC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ОКТЯБРЯ 2019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D0DEFC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0" y="6419869"/>
            <a:ext cx="10420565" cy="0"/>
          </a:xfrm>
          <a:prstGeom prst="line">
            <a:avLst/>
          </a:prstGeom>
          <a:ln w="19050">
            <a:solidFill>
              <a:srgbClr val="A1AFD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375569" y="438124"/>
            <a:ext cx="10816431" cy="0"/>
          </a:xfrm>
          <a:prstGeom prst="line">
            <a:avLst/>
          </a:prstGeom>
          <a:ln w="19050">
            <a:solidFill>
              <a:srgbClr val="A1AFD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318" y="2720566"/>
            <a:ext cx="2814918" cy="1101839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8130000" y="5349389"/>
            <a:ext cx="3685481" cy="832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55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40" y="3146159"/>
            <a:ext cx="71963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СНАЧАЛА НЕМНОГО ЦИФР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7"/>
            <a:ext cx="12192000" cy="685364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2880" y="3146159"/>
            <a:ext cx="71963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noProof="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НЕМНОГО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noProof="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СТАТИСТИКИ</a:t>
            </a:r>
            <a:endParaRPr kumimoji="0" lang="ru-RU" sz="5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42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" r="2001"/>
          <a:stretch/>
        </p:blipFill>
        <p:spPr>
          <a:xfrm>
            <a:off x="943072" y="338974"/>
            <a:ext cx="10687983" cy="6429375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266700" y="2860811"/>
            <a:ext cx="466725" cy="466725"/>
          </a:xfrm>
          <a:prstGeom prst="ellipse">
            <a:avLst/>
          </a:prstGeom>
          <a:solidFill>
            <a:srgbClr val="4C70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266700" y="3452366"/>
            <a:ext cx="466725" cy="466725"/>
          </a:xfrm>
          <a:prstGeom prst="ellipse">
            <a:avLst/>
          </a:prstGeom>
          <a:solidFill>
            <a:srgbClr val="4B69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266700" y="4308616"/>
            <a:ext cx="466725" cy="466725"/>
          </a:xfrm>
          <a:prstGeom prst="ellipse">
            <a:avLst/>
          </a:prstGeom>
          <a:solidFill>
            <a:srgbClr val="7289A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266700" y="5159455"/>
            <a:ext cx="466725" cy="466725"/>
          </a:xfrm>
          <a:prstGeom prst="ellipse">
            <a:avLst/>
          </a:prstGeom>
          <a:solidFill>
            <a:srgbClr val="9FB6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266700" y="5742043"/>
            <a:ext cx="466725" cy="466725"/>
          </a:xfrm>
          <a:prstGeom prst="ellipse">
            <a:avLst/>
          </a:prstGeom>
          <a:solidFill>
            <a:srgbClr val="CEDFE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6700" y="250127"/>
            <a:ext cx="119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ДИНАМИКА ОБЪЕМОВ РЕКЛАМНОГО РЫНКА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022507" y="6495186"/>
            <a:ext cx="8074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Источник: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АКАР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|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Zenith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385985" y="2779495"/>
            <a:ext cx="5774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-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8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022507" y="2379385"/>
            <a:ext cx="7793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12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79398" y="1840754"/>
            <a:ext cx="7793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15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556087" y="1331486"/>
            <a:ext cx="7793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12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473266" y="1079029"/>
            <a:ext cx="6303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4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1000754" y="860693"/>
            <a:ext cx="6303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6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45643" y="2551108"/>
            <a:ext cx="6303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6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84" y="2960013"/>
            <a:ext cx="294687" cy="2946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95" y="3540087"/>
            <a:ext cx="291067" cy="291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04" y="4386648"/>
            <a:ext cx="297750" cy="297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72" y="5259053"/>
            <a:ext cx="267527" cy="2675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05" y="5843015"/>
            <a:ext cx="271991" cy="271991"/>
          </a:xfrm>
          <a:prstGeom prst="rect">
            <a:avLst/>
          </a:prstGeom>
        </p:spPr>
      </p:pic>
      <p:sp>
        <p:nvSpPr>
          <p:cNvPr id="40" name="Прямоугольник 39"/>
          <p:cNvSpPr/>
          <p:nvPr/>
        </p:nvSpPr>
        <p:spPr>
          <a:xfrm>
            <a:off x="908961" y="3060614"/>
            <a:ext cx="5036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-1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274478" y="3262845"/>
            <a:ext cx="6078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99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-21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99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99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100167" y="2860811"/>
            <a:ext cx="5405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6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746724" y="2355908"/>
            <a:ext cx="6447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11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623413" y="1868841"/>
            <a:ext cx="5405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3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9500102" y="1606366"/>
            <a:ext cx="5405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2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1045637" y="1377652"/>
            <a:ext cx="5405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4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67127" y="3674080"/>
            <a:ext cx="6447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+26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337853" y="3892209"/>
            <a:ext cx="6447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+16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163542" y="3705332"/>
            <a:ext cx="6447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21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810099" y="3469370"/>
            <a:ext cx="6447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22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686788" y="2982303"/>
            <a:ext cx="6447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22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563477" y="2719828"/>
            <a:ext cx="6447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13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1057067" y="2517884"/>
            <a:ext cx="6447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10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973426" y="4749497"/>
            <a:ext cx="5405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+2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344152" y="4967626"/>
            <a:ext cx="6078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-14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169841" y="4951080"/>
            <a:ext cx="6447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10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816461" y="4848369"/>
            <a:ext cx="6447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13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7693087" y="4712146"/>
            <a:ext cx="5405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9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9569776" y="4655859"/>
            <a:ext cx="5036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-5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1052556" y="4543687"/>
            <a:ext cx="5405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2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33401" y="5575547"/>
            <a:ext cx="47961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-9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404598" y="5639762"/>
            <a:ext cx="57579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-26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238719" y="5639762"/>
            <a:ext cx="57579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-12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882543" y="5629368"/>
            <a:ext cx="47961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-8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7753533" y="5624664"/>
            <a:ext cx="57579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-12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9678646" y="5651237"/>
            <a:ext cx="57579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-10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1086110" y="5639761"/>
            <a:ext cx="57579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-10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051332" y="5844492"/>
            <a:ext cx="51328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+3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422529" y="5845952"/>
            <a:ext cx="57579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-13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4256650" y="5845952"/>
            <a:ext cx="41710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7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5900474" y="5835558"/>
            <a:ext cx="41710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3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7771464" y="5830854"/>
            <a:ext cx="41710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0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9696577" y="5857427"/>
            <a:ext cx="47961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-7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11104041" y="5845951"/>
            <a:ext cx="47961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-5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974075" y="6136183"/>
            <a:ext cx="1072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2014                        2015                                2016                             2017                                  2018                                    2019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(f)               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20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20(f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344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01" y="1451351"/>
            <a:ext cx="11437087" cy="490160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6700" y="250127"/>
            <a:ext cx="119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ИНВЕНТАРЬ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022507" y="6495186"/>
            <a:ext cx="80742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Источник: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AdMetrix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, данные по 50 городам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,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тыс. поверхностей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957356" y="1505046"/>
            <a:ext cx="1569848" cy="1569848"/>
          </a:xfrm>
          <a:prstGeom prst="ellipse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-15%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3761" y="1624825"/>
            <a:ext cx="9877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18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4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368606" y="4689935"/>
            <a:ext cx="9877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15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6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97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29" y="782803"/>
            <a:ext cx="10424048" cy="558076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6700" y="250127"/>
            <a:ext cx="119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ИНВЕНТАРЬ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022507" y="6495186"/>
            <a:ext cx="80742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Источник: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Gallery,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данные по собственной сети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33350" y="2981512"/>
            <a:ext cx="39760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ТОРГИ В</a:t>
            </a: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 </a:t>
            </a: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50%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ГОРОДАХ ПРИСУТСТВИЯ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1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52" y="831362"/>
            <a:ext cx="9784928" cy="53527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6700" y="250127"/>
            <a:ext cx="119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ИНВЕНТАРЬ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/>
          </p:nvPr>
        </p:nvGraphicFramePr>
        <p:xfrm>
          <a:off x="894252" y="869289"/>
          <a:ext cx="4182207" cy="5310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/>
          </p:nvPr>
        </p:nvGraphicFramePr>
        <p:xfrm>
          <a:off x="6493192" y="831362"/>
          <a:ext cx="4184968" cy="5348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Стрелка вправо 15"/>
          <p:cNvSpPr/>
          <p:nvPr/>
        </p:nvSpPr>
        <p:spPr>
          <a:xfrm>
            <a:off x="2436501" y="3671343"/>
            <a:ext cx="1097707" cy="89450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-29%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8036822" y="3671343"/>
            <a:ext cx="1097707" cy="89450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3%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022507" y="6495186"/>
            <a:ext cx="80742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Источник: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AdMetrix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, данные по 50 городам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,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тыс. поверхностей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8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623" y="860299"/>
            <a:ext cx="10260457" cy="5450296"/>
          </a:xfrm>
          <a:prstGeom prst="rect">
            <a:avLst/>
          </a:prstGeom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/>
          </p:nvPr>
        </p:nvGraphicFramePr>
        <p:xfrm>
          <a:off x="793407" y="870196"/>
          <a:ext cx="4398353" cy="5446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66700" y="250127"/>
            <a:ext cx="119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ИНВЕНТАРЬ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2443729" y="3728807"/>
            <a:ext cx="1097707" cy="89450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-10%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/>
          </p:nvPr>
        </p:nvGraphicFramePr>
        <p:xfrm>
          <a:off x="6786880" y="870195"/>
          <a:ext cx="4267200" cy="5446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Овал 12"/>
          <p:cNvSpPr/>
          <p:nvPr/>
        </p:nvSpPr>
        <p:spPr>
          <a:xfrm>
            <a:off x="8440420" y="3663194"/>
            <a:ext cx="960120" cy="96012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х1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022507" y="6495186"/>
            <a:ext cx="80742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Источник: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AdMetrix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, данные по 50 городам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,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тыс. поверхностей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34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03371"/>
            <a:ext cx="11735817" cy="524301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6700" y="250127"/>
            <a:ext cx="119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СТАТИКА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VS DIG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I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TIAL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022507" y="6495186"/>
            <a:ext cx="80742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Источник: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AdMetrix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 / 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Эспар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, данные по 50 городам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18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07" y="893877"/>
            <a:ext cx="11248095" cy="548077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6700" y="250127"/>
            <a:ext cx="117348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СЕГМЕНТЫ РЕКЛАМОДАТЕЛЕЙ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814811" y="2790972"/>
            <a:ext cx="1078267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4022507" y="6495186"/>
            <a:ext cx="80742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Источник: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AdMetrix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 / 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Эспар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, данные по 50 городам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19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" t="25830" r="318" b="-24"/>
          <a:stretch/>
        </p:blipFill>
        <p:spPr>
          <a:xfrm>
            <a:off x="0" y="10160"/>
            <a:ext cx="12248147" cy="682377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59726" y="5361709"/>
            <a:ext cx="71963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ТЕХНОЛОГИИ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00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2492180" y="0"/>
            <a:ext cx="3630705" cy="3370524"/>
            <a:chOff x="0" y="0"/>
            <a:chExt cx="3630705" cy="3370524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04"/>
            <a:stretch/>
          </p:blipFill>
          <p:spPr>
            <a:xfrm>
              <a:off x="0" y="0"/>
              <a:ext cx="3630705" cy="3370524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Прямоугольник 8"/>
            <p:cNvSpPr/>
            <p:nvPr/>
          </p:nvSpPr>
          <p:spPr>
            <a:xfrm>
              <a:off x="245222" y="1162514"/>
              <a:ext cx="3140260" cy="1015663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 panose="020F0502020204030203" pitchFamily="34" charset="0"/>
                  <a:ea typeface="+mn-ea"/>
                  <a:cs typeface="Lato" panose="020F0502020204030203" pitchFamily="34" charset="0"/>
                </a:rPr>
                <a:t>ДАННЫЕ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 panose="020F0502020204030203" pitchFamily="34" charset="0"/>
                  <a:ea typeface="+mn-ea"/>
                  <a:cs typeface="Lato" panose="020F0502020204030203" pitchFamily="34" charset="0"/>
                </a:rPr>
                <a:t>СОТОВЫХ </a:t>
              </a: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 panose="020F0502020204030203" pitchFamily="34" charset="0"/>
                  <a:ea typeface="+mn-ea"/>
                  <a:cs typeface="Lato" panose="020F0502020204030203" pitchFamily="34" charset="0"/>
                </a:rPr>
                <a:t>ОПЕРАТОРОВ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6266322" y="0"/>
            <a:ext cx="3662837" cy="3370524"/>
            <a:chOff x="6409766" y="0"/>
            <a:chExt cx="3662837" cy="337052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" t="1757" r="101" b="5674"/>
            <a:stretch/>
          </p:blipFill>
          <p:spPr>
            <a:xfrm>
              <a:off x="6409766" y="0"/>
              <a:ext cx="3662837" cy="337052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Прямоугольник 11"/>
            <p:cNvSpPr/>
            <p:nvPr/>
          </p:nvSpPr>
          <p:spPr>
            <a:xfrm>
              <a:off x="6671054" y="1162513"/>
              <a:ext cx="3140260" cy="1015663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 panose="020F0502020204030203" pitchFamily="34" charset="0"/>
                  <a:ea typeface="+mn-ea"/>
                  <a:cs typeface="Lato" panose="020F0502020204030203" pitchFamily="34" charset="0"/>
                </a:rPr>
                <a:t>ДАННЫЕ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dirty="0" smtClean="0">
                  <a:solidFill>
                    <a:schemeClr val="bg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МОБИЛЬНЫХ ПРИЛОЖЕНИЙ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2492181" y="3473852"/>
            <a:ext cx="3630704" cy="3383356"/>
            <a:chOff x="2088776" y="3473852"/>
            <a:chExt cx="3630704" cy="3383356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459"/>
            <a:stretch/>
          </p:blipFill>
          <p:spPr>
            <a:xfrm>
              <a:off x="2088776" y="3473852"/>
              <a:ext cx="3630704" cy="3383356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Прямоугольник 14"/>
            <p:cNvSpPr/>
            <p:nvPr/>
          </p:nvSpPr>
          <p:spPr>
            <a:xfrm>
              <a:off x="2300660" y="4965475"/>
              <a:ext cx="3140260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dirty="0" smtClean="0">
                  <a:solidFill>
                    <a:schemeClr val="bg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КАМЕРЫ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266323" y="3473060"/>
            <a:ext cx="3662838" cy="3384148"/>
            <a:chOff x="7888942" y="3473852"/>
            <a:chExt cx="3662838" cy="3384148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" t="57" r="977" b="25987"/>
            <a:stretch/>
          </p:blipFill>
          <p:spPr>
            <a:xfrm>
              <a:off x="7888942" y="3473852"/>
              <a:ext cx="3662838" cy="3384148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Прямоугольник 17"/>
            <p:cNvSpPr/>
            <p:nvPr/>
          </p:nvSpPr>
          <p:spPr>
            <a:xfrm>
              <a:off x="8150230" y="4965475"/>
              <a:ext cx="3140260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dirty="0" smtClean="0">
                  <a:solidFill>
                    <a:schemeClr val="bg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GPS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269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4" t="175" r="9198" b="702"/>
          <a:stretch/>
        </p:blipFill>
        <p:spPr>
          <a:xfrm>
            <a:off x="0" y="0"/>
            <a:ext cx="7387389" cy="6858000"/>
          </a:xfrm>
          <a:prstGeom prst="rect">
            <a:avLst/>
          </a:prstGeom>
          <a:ln>
            <a:noFill/>
          </a:ln>
        </p:spPr>
      </p:pic>
      <p:sp>
        <p:nvSpPr>
          <p:cNvPr id="27" name="Прямоугольник 26"/>
          <p:cNvSpPr/>
          <p:nvPr/>
        </p:nvSpPr>
        <p:spPr>
          <a:xfrm>
            <a:off x="7680158" y="3664459"/>
            <a:ext cx="4219073" cy="144655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Wi-Fi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ЛОВУШКИ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177163" y="2285885"/>
            <a:ext cx="1187967" cy="11879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678" y="2430852"/>
            <a:ext cx="898031" cy="89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46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6700" y="250127"/>
            <a:ext cx="119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КАК ЭТО РАБОТАЕТ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CA105B1-F8F7-4D24-8534-C908FD65A9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005" y="1341466"/>
            <a:ext cx="2800390" cy="505302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95D1323-8116-4D05-B449-2E3278BF111A}"/>
              </a:ext>
            </a:extLst>
          </p:cNvPr>
          <p:cNvSpPr/>
          <p:nvPr/>
        </p:nvSpPr>
        <p:spPr>
          <a:xfrm>
            <a:off x="7008467" y="1433648"/>
            <a:ext cx="4605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У каждого мобильного устройства есть уникальный идентификатор - MAC-адрес.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68268A-E14B-4E5A-BFD0-41E87FE94DBA}"/>
              </a:ext>
            </a:extLst>
          </p:cNvPr>
          <p:cNvSpPr/>
          <p:nvPr/>
        </p:nvSpPr>
        <p:spPr>
          <a:xfrm>
            <a:off x="7008467" y="2324921"/>
            <a:ext cx="4605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Мобильные устройства проводят сканирование доступных </a:t>
            </a:r>
            <a:r>
              <a:rPr lang="ru-RU" sz="1400" dirty="0" err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Wi</a:t>
            </a:r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-</a:t>
            </a:r>
            <a:r>
              <a:rPr lang="ru-RU" sz="1400" dirty="0" err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Fi</a:t>
            </a:r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-сетей, передавая MAC-адреса.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4583993-A537-4F9C-9E35-DABE935230AA}"/>
              </a:ext>
            </a:extLst>
          </p:cNvPr>
          <p:cNvSpPr/>
          <p:nvPr/>
        </p:nvSpPr>
        <p:spPr>
          <a:xfrm>
            <a:off x="7008467" y="3153954"/>
            <a:ext cx="46054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Wi-Fi роутер на ЦБ собирает MAC-адреса мобильных устройств, попавших в зону видимости рекламного сообщения.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FB2CACF-40B0-4A83-A1F8-1C71D2C3176B}"/>
              </a:ext>
            </a:extLst>
          </p:cNvPr>
          <p:cNvSpPr/>
          <p:nvPr/>
        </p:nvSpPr>
        <p:spPr>
          <a:xfrm>
            <a:off x="7008467" y="4109305"/>
            <a:ext cx="4605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Собранные MAC-адреса </a:t>
            </a:r>
          </a:p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проходят «очистку»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663C7E1-519E-4227-AB9D-9DEBA20368D7}"/>
              </a:ext>
            </a:extLst>
          </p:cNvPr>
          <p:cNvSpPr/>
          <p:nvPr/>
        </p:nvSpPr>
        <p:spPr>
          <a:xfrm>
            <a:off x="7008467" y="5002170"/>
            <a:ext cx="4605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Из «очищенных» MAC-адресов </a:t>
            </a:r>
          </a:p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формируется база данных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83462F3-BFBC-4B0A-8587-3C3C473846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3363" y="2427756"/>
            <a:ext cx="279095" cy="27909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DEF81CB-E159-4616-9DF2-A5A3F35FE0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1966" y="1544734"/>
            <a:ext cx="221845" cy="28625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8242922-8E43-4FD7-92ED-4E64AE6A90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0043" y="3325638"/>
            <a:ext cx="364319" cy="27974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AAA4E97-34D0-474E-BEBD-9349433245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1073" y="4196305"/>
            <a:ext cx="305768" cy="34480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5CBCA76-0B9D-4090-A8F1-9D22623FD9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2862" y="5129354"/>
            <a:ext cx="325285" cy="286251"/>
          </a:xfrm>
          <a:prstGeom prst="rect">
            <a:avLst/>
          </a:prstGeom>
        </p:spPr>
      </p:pic>
      <p:sp>
        <p:nvSpPr>
          <p:cNvPr id="20" name="Дуга 19">
            <a:extLst>
              <a:ext uri="{FF2B5EF4-FFF2-40B4-BE49-F238E27FC236}">
                <a16:creationId xmlns:a16="http://schemas.microsoft.com/office/drawing/2014/main" id="{4A1122CF-0EA9-4454-B819-48A6ECC256D7}"/>
              </a:ext>
            </a:extLst>
          </p:cNvPr>
          <p:cNvSpPr/>
          <p:nvPr/>
        </p:nvSpPr>
        <p:spPr>
          <a:xfrm>
            <a:off x="6225474" y="1360444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уга 20">
            <a:extLst>
              <a:ext uri="{FF2B5EF4-FFF2-40B4-BE49-F238E27FC236}">
                <a16:creationId xmlns:a16="http://schemas.microsoft.com/office/drawing/2014/main" id="{F8EAFA6E-686F-48BD-A024-21F74C6575B6}"/>
              </a:ext>
            </a:extLst>
          </p:cNvPr>
          <p:cNvSpPr/>
          <p:nvPr/>
        </p:nvSpPr>
        <p:spPr>
          <a:xfrm>
            <a:off x="6225474" y="2255794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Дуга 21">
            <a:extLst>
              <a:ext uri="{FF2B5EF4-FFF2-40B4-BE49-F238E27FC236}">
                <a16:creationId xmlns:a16="http://schemas.microsoft.com/office/drawing/2014/main" id="{27B38CAA-1FDA-4167-9CD2-EBF355F6568D}"/>
              </a:ext>
            </a:extLst>
          </p:cNvPr>
          <p:cNvSpPr/>
          <p:nvPr/>
        </p:nvSpPr>
        <p:spPr>
          <a:xfrm>
            <a:off x="6225474" y="3151144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Дуга 22">
            <a:extLst>
              <a:ext uri="{FF2B5EF4-FFF2-40B4-BE49-F238E27FC236}">
                <a16:creationId xmlns:a16="http://schemas.microsoft.com/office/drawing/2014/main" id="{6EBC26C4-1283-428A-86A3-D0123ACC2B2F}"/>
              </a:ext>
            </a:extLst>
          </p:cNvPr>
          <p:cNvSpPr/>
          <p:nvPr/>
        </p:nvSpPr>
        <p:spPr>
          <a:xfrm>
            <a:off x="6225474" y="4046494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Дуга 23">
            <a:extLst>
              <a:ext uri="{FF2B5EF4-FFF2-40B4-BE49-F238E27FC236}">
                <a16:creationId xmlns:a16="http://schemas.microsoft.com/office/drawing/2014/main" id="{09E71809-3C19-4B41-9ED3-C24E85D6A5C8}"/>
              </a:ext>
            </a:extLst>
          </p:cNvPr>
          <p:cNvSpPr/>
          <p:nvPr/>
        </p:nvSpPr>
        <p:spPr>
          <a:xfrm>
            <a:off x="6225474" y="4941844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F60AAF2C-A5E7-44B3-9367-95786F6181F8}"/>
              </a:ext>
            </a:extLst>
          </p:cNvPr>
          <p:cNvCxnSpPr/>
          <p:nvPr/>
        </p:nvCxnSpPr>
        <p:spPr>
          <a:xfrm>
            <a:off x="6552888" y="2015274"/>
            <a:ext cx="0" cy="24052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A8592B23-CD83-46D7-B33B-05E97A720CBC}"/>
              </a:ext>
            </a:extLst>
          </p:cNvPr>
          <p:cNvCxnSpPr/>
          <p:nvPr/>
        </p:nvCxnSpPr>
        <p:spPr>
          <a:xfrm>
            <a:off x="6552888" y="2905862"/>
            <a:ext cx="0" cy="24052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18A4F735-8DB4-4B0F-9502-ACF0FB1CA260}"/>
              </a:ext>
            </a:extLst>
          </p:cNvPr>
          <p:cNvCxnSpPr/>
          <p:nvPr/>
        </p:nvCxnSpPr>
        <p:spPr>
          <a:xfrm>
            <a:off x="6552888" y="3791687"/>
            <a:ext cx="0" cy="24052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5C4BF060-63C5-45E3-8E41-4E5F263156B0}"/>
              </a:ext>
            </a:extLst>
          </p:cNvPr>
          <p:cNvCxnSpPr/>
          <p:nvPr/>
        </p:nvCxnSpPr>
        <p:spPr>
          <a:xfrm>
            <a:off x="6552888" y="4696562"/>
            <a:ext cx="0" cy="24052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6213109" y="5837194"/>
            <a:ext cx="455281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*Некоторые устройства, в </a:t>
            </a:r>
            <a:r>
              <a:rPr lang="ru-RU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процессе сканирования </a:t>
            </a:r>
            <a:r>
              <a:rPr lang="ru-RU" sz="105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Wi-Fi</a:t>
            </a:r>
            <a:r>
              <a:rPr lang="ru-RU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0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сетей, </a:t>
            </a:r>
            <a:r>
              <a:rPr lang="ru-RU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вместо реального </a:t>
            </a:r>
            <a:r>
              <a:rPr lang="en-US" sz="10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MAC-</a:t>
            </a:r>
            <a:r>
              <a:rPr lang="ru-RU" sz="10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адреса выдают случайно сгенерированный (подставной) </a:t>
            </a:r>
            <a:r>
              <a:rPr lang="ru-RU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идентификатор 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5129045" y="1341466"/>
            <a:ext cx="0" cy="507280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09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749"/>
          <a:stretch/>
        </p:blipFill>
        <p:spPr>
          <a:xfrm>
            <a:off x="2668069" y="438373"/>
            <a:ext cx="9523931" cy="55878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Овал 9"/>
          <p:cNvSpPr/>
          <p:nvPr/>
        </p:nvSpPr>
        <p:spPr>
          <a:xfrm>
            <a:off x="266700" y="3654686"/>
            <a:ext cx="774752" cy="774752"/>
          </a:xfrm>
          <a:prstGeom prst="ellipse">
            <a:avLst/>
          </a:prstGeom>
          <a:pattFill prst="ltDnDiag">
            <a:fgClr>
              <a:srgbClr val="00B0F0"/>
            </a:fgClr>
            <a:bgClr>
              <a:srgbClr val="202751"/>
            </a:bgClr>
          </a:patt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48146" y="3732168"/>
            <a:ext cx="774752" cy="7747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6700" y="4396137"/>
            <a:ext cx="30861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403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ЦИФРОВЫХ ЭКРАНА ОБОРУДОВАНЫ WI-FI ЛОВУШКАМИ </a:t>
            </a:r>
          </a:p>
        </p:txBody>
      </p:sp>
      <p:sp>
        <p:nvSpPr>
          <p:cNvPr id="14" name="Овал 13"/>
          <p:cNvSpPr/>
          <p:nvPr/>
        </p:nvSpPr>
        <p:spPr>
          <a:xfrm>
            <a:off x="266700" y="1218482"/>
            <a:ext cx="774752" cy="774752"/>
          </a:xfrm>
          <a:prstGeom prst="ellipse">
            <a:avLst/>
          </a:prstGeom>
          <a:pattFill prst="ltDnDiag">
            <a:fgClr>
              <a:srgbClr val="00B0F0"/>
            </a:fgClr>
            <a:bgClr>
              <a:srgbClr val="202751"/>
            </a:bgClr>
          </a:patt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48146" y="1295964"/>
            <a:ext cx="774752" cy="7747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6700" y="1959933"/>
            <a:ext cx="30861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9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ГОРОДОВ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221255" y="2580661"/>
            <a:ext cx="4068452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~</a:t>
            </a: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1.4 млн.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УНИКАЛЬНЫХ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ОЧИЩЕННЫХ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MAC-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АДРЕСОВ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ЕЖЕДНЕВНО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14" y="3899636"/>
            <a:ext cx="439816" cy="43981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9" y="1388421"/>
            <a:ext cx="604813" cy="604813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266700" y="250127"/>
            <a:ext cx="117348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ФЕДЕРАЛЬНЫЙ ОХВАТ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25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r="77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0746" y="5611487"/>
            <a:ext cx="84305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НОВЫЕ ВОЗМОЖНОСТИ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18" y="298449"/>
            <a:ext cx="1071918" cy="42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89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6700" y="250127"/>
            <a:ext cx="119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РЕТАРГЕТИНГ В ОНЛАЙНЕ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F3047FCE-A1C8-4248-BBEF-1A7BA259DCA3}"/>
              </a:ext>
            </a:extLst>
          </p:cNvPr>
          <p:cNvSpPr/>
          <p:nvPr/>
        </p:nvSpPr>
        <p:spPr>
          <a:xfrm>
            <a:off x="1543201" y="1793903"/>
            <a:ext cx="44716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Wi-Fi </a:t>
            </a:r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роутер собирает </a:t>
            </a:r>
            <a:r>
              <a:rPr lang="en-US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MAC-</a:t>
            </a:r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адреса.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06E47E50-EAB9-4BAB-9FAE-4D8AAA0097A3}"/>
              </a:ext>
            </a:extLst>
          </p:cNvPr>
          <p:cNvSpPr/>
          <p:nvPr/>
        </p:nvSpPr>
        <p:spPr>
          <a:xfrm>
            <a:off x="1543201" y="2401673"/>
            <a:ext cx="41373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Собранные MAC-адреса загружаются в </a:t>
            </a:r>
            <a:r>
              <a:rPr lang="ru-RU" sz="1400" dirty="0" err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MyTarget</a:t>
            </a:r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или </a:t>
            </a:r>
            <a:r>
              <a:rPr lang="ru-RU" sz="1400" dirty="0" err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Яндекс.Директ</a:t>
            </a:r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, где они обогащаются аудиторными данными – </a:t>
            </a:r>
            <a:r>
              <a:rPr lang="ru-RU" sz="1400" dirty="0" err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соцдем</a:t>
            </a:r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, интересы и др.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911658AF-CE9F-4900-ADDA-5E995C713380}"/>
              </a:ext>
            </a:extLst>
          </p:cNvPr>
          <p:cNvSpPr/>
          <p:nvPr/>
        </p:nvSpPr>
        <p:spPr>
          <a:xfrm>
            <a:off x="1543201" y="3592559"/>
            <a:ext cx="44716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Выделяется ЦА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40396105-46BA-4A03-B723-5F49F3918A77}"/>
              </a:ext>
            </a:extLst>
          </p:cNvPr>
          <p:cNvSpPr/>
          <p:nvPr/>
        </p:nvSpPr>
        <p:spPr>
          <a:xfrm>
            <a:off x="1543200" y="4396097"/>
            <a:ext cx="39118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В настройках рекламной кампании в </a:t>
            </a:r>
            <a:r>
              <a:rPr lang="ru-RU" sz="1400" dirty="0" err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онлайне</a:t>
            </a:r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задаются параметры по таргетингу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155647E3-0FBA-403C-A3FA-1BC0EC202B24}"/>
              </a:ext>
            </a:extLst>
          </p:cNvPr>
          <p:cNvSpPr/>
          <p:nvPr/>
        </p:nvSpPr>
        <p:spPr>
          <a:xfrm>
            <a:off x="1543201" y="5280210"/>
            <a:ext cx="39295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ЦА, которая видела рекламу на цифровых билбордах, увидит ее в </a:t>
            </a:r>
            <a:r>
              <a:rPr lang="ru-RU" sz="1400" dirty="0" err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онлайне</a:t>
            </a:r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2F0E25CD-FA85-4E40-B28B-53059E821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700" y="1813090"/>
            <a:ext cx="221845" cy="286251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FB91AB21-2D0B-496A-9058-8E8AC2C7AE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596" y="2708439"/>
            <a:ext cx="325285" cy="286251"/>
          </a:xfrm>
          <a:prstGeom prst="rect">
            <a:avLst/>
          </a:prstGeom>
        </p:spPr>
      </p:pic>
      <p:sp>
        <p:nvSpPr>
          <p:cNvPr id="66" name="Дуга 65">
            <a:extLst>
              <a:ext uri="{FF2B5EF4-FFF2-40B4-BE49-F238E27FC236}">
                <a16:creationId xmlns:a16="http://schemas.microsoft.com/office/drawing/2014/main" id="{892DCDA0-FABB-4327-8909-E19E890E877F}"/>
              </a:ext>
            </a:extLst>
          </p:cNvPr>
          <p:cNvSpPr/>
          <p:nvPr/>
        </p:nvSpPr>
        <p:spPr>
          <a:xfrm>
            <a:off x="760208" y="1628800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67" name="Дуга 66">
            <a:extLst>
              <a:ext uri="{FF2B5EF4-FFF2-40B4-BE49-F238E27FC236}">
                <a16:creationId xmlns:a16="http://schemas.microsoft.com/office/drawing/2014/main" id="{9A65E1E0-646C-4722-91C4-9FBAFD10680C}"/>
              </a:ext>
            </a:extLst>
          </p:cNvPr>
          <p:cNvSpPr/>
          <p:nvPr/>
        </p:nvSpPr>
        <p:spPr>
          <a:xfrm>
            <a:off x="760208" y="2524150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68" name="Дуга 67">
            <a:extLst>
              <a:ext uri="{FF2B5EF4-FFF2-40B4-BE49-F238E27FC236}">
                <a16:creationId xmlns:a16="http://schemas.microsoft.com/office/drawing/2014/main" id="{4B945669-D0E8-42CF-BF1A-7D16B9BC6545}"/>
              </a:ext>
            </a:extLst>
          </p:cNvPr>
          <p:cNvSpPr/>
          <p:nvPr/>
        </p:nvSpPr>
        <p:spPr>
          <a:xfrm>
            <a:off x="760208" y="3419500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69" name="Дуга 68">
            <a:extLst>
              <a:ext uri="{FF2B5EF4-FFF2-40B4-BE49-F238E27FC236}">
                <a16:creationId xmlns:a16="http://schemas.microsoft.com/office/drawing/2014/main" id="{82C4FEA5-6FFE-4158-B6F5-16154BC4B5D1}"/>
              </a:ext>
            </a:extLst>
          </p:cNvPr>
          <p:cNvSpPr/>
          <p:nvPr/>
        </p:nvSpPr>
        <p:spPr>
          <a:xfrm>
            <a:off x="760208" y="4314850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70" name="Дуга 69">
            <a:extLst>
              <a:ext uri="{FF2B5EF4-FFF2-40B4-BE49-F238E27FC236}">
                <a16:creationId xmlns:a16="http://schemas.microsoft.com/office/drawing/2014/main" id="{4AB36593-9C30-4125-A5E8-E4484500C091}"/>
              </a:ext>
            </a:extLst>
          </p:cNvPr>
          <p:cNvSpPr/>
          <p:nvPr/>
        </p:nvSpPr>
        <p:spPr>
          <a:xfrm>
            <a:off x="760208" y="5210200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294022C1-95A9-4717-B815-5E72F518624F}"/>
              </a:ext>
            </a:extLst>
          </p:cNvPr>
          <p:cNvCxnSpPr/>
          <p:nvPr/>
        </p:nvCxnSpPr>
        <p:spPr>
          <a:xfrm>
            <a:off x="1087622" y="2283630"/>
            <a:ext cx="0" cy="24052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B087BF79-DCBE-4452-9BAB-325FBD523F3A}"/>
              </a:ext>
            </a:extLst>
          </p:cNvPr>
          <p:cNvCxnSpPr/>
          <p:nvPr/>
        </p:nvCxnSpPr>
        <p:spPr>
          <a:xfrm>
            <a:off x="1087622" y="3174218"/>
            <a:ext cx="0" cy="24052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1EDFF58B-7CDD-4301-A18E-509507325378}"/>
              </a:ext>
            </a:extLst>
          </p:cNvPr>
          <p:cNvCxnSpPr/>
          <p:nvPr/>
        </p:nvCxnSpPr>
        <p:spPr>
          <a:xfrm>
            <a:off x="1087622" y="4060043"/>
            <a:ext cx="0" cy="24052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D61CA167-3AFF-4FA6-B015-820B18F5D6E6}"/>
              </a:ext>
            </a:extLst>
          </p:cNvPr>
          <p:cNvCxnSpPr/>
          <p:nvPr/>
        </p:nvCxnSpPr>
        <p:spPr>
          <a:xfrm>
            <a:off x="1087622" y="4964918"/>
            <a:ext cx="0" cy="24052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ADA2A842-F1AC-4045-9431-8157F9E426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479" y="5344995"/>
            <a:ext cx="231760" cy="358676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F3AE2986-E76C-472D-96C3-C4274D3423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704" y="4494235"/>
            <a:ext cx="245832" cy="297425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8EDD8BE8-EF65-4CD6-9CAF-1BD67EE9AA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1998" y="3532460"/>
            <a:ext cx="409718" cy="409718"/>
          </a:xfrm>
          <a:prstGeom prst="rect">
            <a:avLst/>
          </a:prstGeom>
        </p:spPr>
      </p:pic>
      <p:cxnSp>
        <p:nvCxnSpPr>
          <p:cNvPr id="78" name="Прямая соединительная линия 77"/>
          <p:cNvCxnSpPr/>
          <p:nvPr/>
        </p:nvCxnSpPr>
        <p:spPr>
          <a:xfrm>
            <a:off x="5822726" y="1341466"/>
            <a:ext cx="0" cy="507280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EB6D3801-6026-4508-819D-FEA78EA58B2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544" y="3969710"/>
            <a:ext cx="960166" cy="611015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A42A34BE-7DA1-44CB-B4E8-0DAF571875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26134" y="4148277"/>
            <a:ext cx="1295320" cy="290445"/>
          </a:xfrm>
          <a:prstGeom prst="rect">
            <a:avLst/>
          </a:prstGeom>
        </p:spPr>
      </p:pic>
      <p:cxnSp>
        <p:nvCxn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53F32CCF-F771-4D19-80E6-E8C1EED09530}"/>
              </a:ext>
            </a:extLst>
          </p:cNvPr>
          <p:cNvCxnSpPr/>
          <p:nvPr/>
        </p:nvCxnSpPr>
        <p:spPr>
          <a:xfrm>
            <a:off x="6866189" y="3778826"/>
            <a:ext cx="176944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EDDC5FB9-2153-4644-ACE8-473F49703526}"/>
              </a:ext>
            </a:extLst>
          </p:cNvPr>
          <p:cNvCxnSpPr/>
          <p:nvPr/>
        </p:nvCxnSpPr>
        <p:spPr>
          <a:xfrm>
            <a:off x="9148699" y="3778826"/>
            <a:ext cx="176944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Соединитель: уступ 62">
            <a:extLst>
              <a:ext uri="{FF2B5EF4-FFF2-40B4-BE49-F238E27FC236}">
                <a16:creationId xmlns:a16="http://schemas.microsoft.com/office/drawing/2014/main" id="{EC168F19-6353-4E8C-81F8-F67E3A0ECA49}"/>
              </a:ext>
            </a:extLst>
          </p:cNvPr>
          <p:cNvCxnSpPr/>
          <p:nvPr/>
        </p:nvCxnSpPr>
        <p:spPr>
          <a:xfrm rot="10800000" flipV="1">
            <a:off x="7820627" y="3269461"/>
            <a:ext cx="570554" cy="388809"/>
          </a:xfrm>
          <a:prstGeom prst="bentConnector2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Соединитель: уступ 64">
            <a:extLst>
              <a:ext uri="{FF2B5EF4-FFF2-40B4-BE49-F238E27FC236}">
                <a16:creationId xmlns:a16="http://schemas.microsoft.com/office/drawing/2014/main" id="{B04F5B2C-9E03-4B77-895E-58ABDA1ABF10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9484392" y="3269461"/>
            <a:ext cx="570554" cy="388809"/>
          </a:xfrm>
          <a:prstGeom prst="bentConnector2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530112CC-49B9-4BAD-97C1-8420B95D5F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66189" y="4789155"/>
            <a:ext cx="1964020" cy="1355263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E868B017-8D2F-4768-84A3-CF8D5701477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84517" y="4789155"/>
            <a:ext cx="1964020" cy="1355263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9083D171-BA1C-421E-BDA2-237887A2635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636" b="11542"/>
          <a:stretch/>
        </p:blipFill>
        <p:spPr>
          <a:xfrm>
            <a:off x="9358564" y="4870543"/>
            <a:ext cx="1353558" cy="889490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D634FDD5-5C14-4E97-9C1D-62DDB364E09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386" y="5553504"/>
            <a:ext cx="371972" cy="475673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EF0B5178-E317-40C0-9DF9-C89BC1F10D29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5183" t="6745" r="24715" b="24199"/>
          <a:stretch/>
        </p:blipFill>
        <p:spPr>
          <a:xfrm>
            <a:off x="7041609" y="4862302"/>
            <a:ext cx="1345406" cy="904875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BED9E542-AA90-4DD4-A0E0-0D6F6C617FA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923" y="5553358"/>
            <a:ext cx="365716" cy="468748"/>
          </a:xfrm>
          <a:prstGeom prst="rect">
            <a:avLst/>
          </a:prstGeom>
        </p:spPr>
      </p:pic>
      <p:pic>
        <p:nvPicPr>
          <p:cNvPr id="91" name="Рисунок 90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0" t="6866" r="1" b="11153"/>
          <a:stretch/>
        </p:blipFill>
        <p:spPr>
          <a:xfrm>
            <a:off x="7899124" y="1501646"/>
            <a:ext cx="1944000" cy="1171700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74568D41-89D7-44F6-8059-884DF1894B5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88202" y="1325388"/>
            <a:ext cx="2199035" cy="208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5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6700" y="250127"/>
            <a:ext cx="119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ОЦЕНКА ДОХОДИМОСТИ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C8E8282-C390-4F53-AC2B-4C8401B796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793" y="1103938"/>
            <a:ext cx="1714712" cy="309402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54B5949-1EDD-4260-9B93-84572E8C7C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9936" y="1887235"/>
            <a:ext cx="1527221" cy="226867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78C6025D-37C4-4279-AA4A-C440E1EF134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005" y="1945266"/>
            <a:ext cx="1040104" cy="206396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3DEFE6B5-D3A7-4AF3-8F4A-99E14916C48A}"/>
              </a:ext>
            </a:extLst>
          </p:cNvPr>
          <p:cNvSpPr/>
          <p:nvPr/>
        </p:nvSpPr>
        <p:spPr>
          <a:xfrm>
            <a:off x="1439249" y="1629755"/>
            <a:ext cx="33612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Билборд с Wi-Fi роутером, собирает MAC-адреса мобильных устройств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349E8526-2754-4BB0-81ED-D4BBA7A4A740}"/>
              </a:ext>
            </a:extLst>
          </p:cNvPr>
          <p:cNvSpPr/>
          <p:nvPr/>
        </p:nvSpPr>
        <p:spPr>
          <a:xfrm>
            <a:off x="1420513" y="2709875"/>
            <a:ext cx="39577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Торговая точка, оснащенная Wi-Fi роутером, собирает MAC-адреса мобильных устройств посетителей.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7DAB292-64EA-46A9-AEDF-6969B779B94D}"/>
              </a:ext>
            </a:extLst>
          </p:cNvPr>
          <p:cNvSpPr/>
          <p:nvPr/>
        </p:nvSpPr>
        <p:spPr>
          <a:xfrm>
            <a:off x="1420061" y="3874381"/>
            <a:ext cx="29062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На основе совпадающих MAC-адресов выявляется </a:t>
            </a:r>
            <a:r>
              <a:rPr lang="ru-RU" sz="1400" dirty="0" err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доходимость</a:t>
            </a:r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. </a:t>
            </a:r>
          </a:p>
        </p:txBody>
      </p:sp>
      <p:sp>
        <p:nvSpPr>
          <p:cNvPr id="37" name="Дуга 36">
            <a:extLst>
              <a:ext uri="{FF2B5EF4-FFF2-40B4-BE49-F238E27FC236}">
                <a16:creationId xmlns:a16="http://schemas.microsoft.com/office/drawing/2014/main" id="{28E11775-61AD-42C5-946A-30CDC104FAC6}"/>
              </a:ext>
            </a:extLst>
          </p:cNvPr>
          <p:cNvSpPr/>
          <p:nvPr/>
        </p:nvSpPr>
        <p:spPr>
          <a:xfrm>
            <a:off x="640783" y="1556792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9DA5BDA5-1D65-4FE0-B382-F9A171F24321}"/>
              </a:ext>
            </a:extLst>
          </p:cNvPr>
          <p:cNvSpPr/>
          <p:nvPr/>
        </p:nvSpPr>
        <p:spPr>
          <a:xfrm>
            <a:off x="7750099" y="5442694"/>
            <a:ext cx="2978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B0F0"/>
                </a:solidFill>
                <a:latin typeface="Lato" panose="020F0502020204030203" pitchFamily="34" charset="0"/>
                <a:cs typeface="Lato" panose="020F0502020204030203" pitchFamily="34" charset="0"/>
              </a:rPr>
              <a:t>680 000 </a:t>
            </a:r>
            <a:endParaRPr lang="en-US" sz="1600" b="1" dirty="0">
              <a:solidFill>
                <a:srgbClr val="00B0F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СОВПАДАЮЩИХ </a:t>
            </a:r>
            <a:r>
              <a:rPr lang="en-US" sz="1200" b="1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MAC-</a:t>
            </a:r>
            <a:r>
              <a:rPr lang="ru-RU" sz="1200" b="1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АДРЕСОВ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025D2332-CB26-4E76-8C11-7704079BF4B0}"/>
              </a:ext>
            </a:extLst>
          </p:cNvPr>
          <p:cNvSpPr/>
          <p:nvPr/>
        </p:nvSpPr>
        <p:spPr>
          <a:xfrm>
            <a:off x="7951166" y="5959747"/>
            <a:ext cx="25473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B0F0"/>
                </a:solidFill>
                <a:latin typeface="Lato" panose="020F0502020204030203" pitchFamily="34" charset="0"/>
                <a:cs typeface="Lato" panose="020F0502020204030203" pitchFamily="34" charset="0"/>
              </a:rPr>
              <a:t>10</a:t>
            </a:r>
            <a:r>
              <a:rPr lang="en-US" sz="2800" b="1" dirty="0">
                <a:solidFill>
                  <a:srgbClr val="00B0F0"/>
                </a:solidFill>
                <a:latin typeface="Lato" panose="020F0502020204030203" pitchFamily="34" charset="0"/>
                <a:cs typeface="Lato" panose="020F0502020204030203" pitchFamily="34" charset="0"/>
              </a:rPr>
              <a:t>%</a:t>
            </a:r>
            <a:endParaRPr lang="ru-RU" sz="2800" b="1" dirty="0">
              <a:solidFill>
                <a:srgbClr val="00B0F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ПРОЦЕНТ ДОХОДИМОСТИ </a:t>
            </a:r>
            <a:endParaRPr lang="ru-RU" sz="1200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BD7A3BCD-8F79-44A9-BBBF-7BED5D1FABEC}"/>
              </a:ext>
            </a:extLst>
          </p:cNvPr>
          <p:cNvSpPr/>
          <p:nvPr/>
        </p:nvSpPr>
        <p:spPr>
          <a:xfrm>
            <a:off x="6881544" y="4283326"/>
            <a:ext cx="208825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4 000 700 </a:t>
            </a: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уникальных </a:t>
            </a:r>
            <a:r>
              <a:rPr lang="en-US" sz="11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MAC-</a:t>
            </a:r>
            <a:r>
              <a:rPr lang="ru-RU" sz="11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адресов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4AF2141D-736E-44EB-AD57-56F4106A5309}"/>
              </a:ext>
            </a:extLst>
          </p:cNvPr>
          <p:cNvSpPr/>
          <p:nvPr/>
        </p:nvSpPr>
        <p:spPr>
          <a:xfrm>
            <a:off x="9224487" y="4283326"/>
            <a:ext cx="208825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6</a:t>
            </a:r>
            <a:r>
              <a:rPr lang="ru-RU" sz="1600" b="1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600" b="1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8</a:t>
            </a:r>
            <a:r>
              <a:rPr lang="ru-RU" sz="1600" b="1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00 </a:t>
            </a:r>
            <a:r>
              <a:rPr lang="en-US" sz="1600" b="1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0</a:t>
            </a:r>
            <a:r>
              <a:rPr lang="ru-RU" sz="1600" b="1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00 </a:t>
            </a: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уникальных </a:t>
            </a:r>
            <a:r>
              <a:rPr lang="en-US" sz="11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MAC-</a:t>
            </a:r>
            <a:r>
              <a:rPr lang="ru-RU" sz="11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адресов</a:t>
            </a:r>
          </a:p>
        </p:txBody>
      </p:sp>
      <p:sp>
        <p:nvSpPr>
          <p:cNvPr id="42" name="Дуга 41">
            <a:extLst>
              <a:ext uri="{FF2B5EF4-FFF2-40B4-BE49-F238E27FC236}">
                <a16:creationId xmlns:a16="http://schemas.microsoft.com/office/drawing/2014/main" id="{891B950A-C091-4D55-A449-8A4D654E6D2B}"/>
              </a:ext>
            </a:extLst>
          </p:cNvPr>
          <p:cNvSpPr/>
          <p:nvPr/>
        </p:nvSpPr>
        <p:spPr>
          <a:xfrm>
            <a:off x="640783" y="2711337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Дуга 42">
            <a:extLst>
              <a:ext uri="{FF2B5EF4-FFF2-40B4-BE49-F238E27FC236}">
                <a16:creationId xmlns:a16="http://schemas.microsoft.com/office/drawing/2014/main" id="{D7FDDD56-1001-422E-A643-346C057AA7F3}"/>
              </a:ext>
            </a:extLst>
          </p:cNvPr>
          <p:cNvSpPr/>
          <p:nvPr/>
        </p:nvSpPr>
        <p:spPr>
          <a:xfrm>
            <a:off x="640783" y="3865882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D2C3957A-5465-47CB-887C-FFB01C86FA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971" y="1724001"/>
            <a:ext cx="356169" cy="323561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8C27D85C-C9A7-4C70-840D-C856FAABEC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38828" y="4925345"/>
            <a:ext cx="370306" cy="385318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F536E6FC-2B25-4040-9ACF-33901D5233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5231" y="3987705"/>
            <a:ext cx="389027" cy="38074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CF331687-760A-4DCD-BDC4-2AF8185D3D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313" y="2876129"/>
            <a:ext cx="472004" cy="285025"/>
          </a:xfrm>
          <a:prstGeom prst="rect">
            <a:avLst/>
          </a:prstGeom>
        </p:spPr>
      </p:pic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D3AC972C-3D2D-407F-AB27-A19BC0A27D55}"/>
              </a:ext>
            </a:extLst>
          </p:cNvPr>
          <p:cNvCxnSpPr/>
          <p:nvPr/>
        </p:nvCxnSpPr>
        <p:spPr>
          <a:xfrm>
            <a:off x="6948367" y="4742181"/>
            <a:ext cx="1941604" cy="1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9F691186-0295-48C6-B8A8-4CB326FDCB49}"/>
              </a:ext>
            </a:extLst>
          </p:cNvPr>
          <p:cNvCxnSpPr/>
          <p:nvPr/>
        </p:nvCxnSpPr>
        <p:spPr>
          <a:xfrm>
            <a:off x="9312876" y="4742181"/>
            <a:ext cx="1941604" cy="1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Дуга 49">
            <a:extLst>
              <a:ext uri="{FF2B5EF4-FFF2-40B4-BE49-F238E27FC236}">
                <a16:creationId xmlns:a16="http://schemas.microsoft.com/office/drawing/2014/main" id="{0F7A0392-ED59-4813-8525-03C8D85582BA}"/>
              </a:ext>
            </a:extLst>
          </p:cNvPr>
          <p:cNvSpPr/>
          <p:nvPr/>
        </p:nvSpPr>
        <p:spPr>
          <a:xfrm>
            <a:off x="8019306" y="3047368"/>
            <a:ext cx="426398" cy="426398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tx2">
                <a:lumMod val="60000"/>
                <a:lumOff val="40000"/>
                <a:alpha val="6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Дуга 50">
            <a:extLst>
              <a:ext uri="{FF2B5EF4-FFF2-40B4-BE49-F238E27FC236}">
                <a16:creationId xmlns:a16="http://schemas.microsoft.com/office/drawing/2014/main" id="{F31605F3-E8EF-4C34-9CFF-27965E601086}"/>
              </a:ext>
            </a:extLst>
          </p:cNvPr>
          <p:cNvSpPr/>
          <p:nvPr/>
        </p:nvSpPr>
        <p:spPr>
          <a:xfrm>
            <a:off x="7251973" y="3823865"/>
            <a:ext cx="426398" cy="426398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tx2">
                <a:lumMod val="60000"/>
                <a:lumOff val="40000"/>
                <a:alpha val="6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Дуга 51">
            <a:extLst>
              <a:ext uri="{FF2B5EF4-FFF2-40B4-BE49-F238E27FC236}">
                <a16:creationId xmlns:a16="http://schemas.microsoft.com/office/drawing/2014/main" id="{BB00AFCB-4BE1-4A8A-83C3-38B8CDAFCADF}"/>
              </a:ext>
            </a:extLst>
          </p:cNvPr>
          <p:cNvSpPr/>
          <p:nvPr/>
        </p:nvSpPr>
        <p:spPr>
          <a:xfrm>
            <a:off x="9713787" y="3219420"/>
            <a:ext cx="426398" cy="426398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tx2">
                <a:lumMod val="60000"/>
                <a:lumOff val="40000"/>
                <a:alpha val="6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Дуга 52">
            <a:extLst>
              <a:ext uri="{FF2B5EF4-FFF2-40B4-BE49-F238E27FC236}">
                <a16:creationId xmlns:a16="http://schemas.microsoft.com/office/drawing/2014/main" id="{134F0258-DB37-40C8-82BF-3828DA5AB0D8}"/>
              </a:ext>
            </a:extLst>
          </p:cNvPr>
          <p:cNvSpPr/>
          <p:nvPr/>
        </p:nvSpPr>
        <p:spPr>
          <a:xfrm>
            <a:off x="10086177" y="3626143"/>
            <a:ext cx="426398" cy="426398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tx2">
                <a:lumMod val="60000"/>
                <a:lumOff val="40000"/>
                <a:alpha val="6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C1CD5871-197C-4928-A215-7CA2EC28CD07}"/>
              </a:ext>
            </a:extLst>
          </p:cNvPr>
          <p:cNvCxnSpPr>
            <a:cxnSpLocks/>
          </p:cNvCxnSpPr>
          <p:nvPr/>
        </p:nvCxnSpPr>
        <p:spPr>
          <a:xfrm>
            <a:off x="962626" y="2247590"/>
            <a:ext cx="0" cy="42536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112B2747-4D3F-4878-8FA0-85F28E7EE4D2}"/>
              </a:ext>
            </a:extLst>
          </p:cNvPr>
          <p:cNvCxnSpPr>
            <a:cxnSpLocks/>
          </p:cNvCxnSpPr>
          <p:nvPr/>
        </p:nvCxnSpPr>
        <p:spPr>
          <a:xfrm>
            <a:off x="962626" y="3403290"/>
            <a:ext cx="0" cy="42536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1439249" y="4933971"/>
            <a:ext cx="3827918" cy="124649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ПРОВЕДЕНИЕ </a:t>
            </a:r>
            <a:r>
              <a:rPr lang="en-US" sz="1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A</a:t>
            </a:r>
            <a:r>
              <a:rPr lang="ru-RU" sz="1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/В</a:t>
            </a:r>
            <a:r>
              <a:rPr lang="en-US" sz="1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ТЕСТИРОВАНИЯ:</a:t>
            </a:r>
          </a:p>
          <a:p>
            <a:endParaRPr lang="ru-RU" sz="500" dirty="0" smtClean="0">
              <a:latin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С</a:t>
            </a:r>
            <a:r>
              <a:rPr lang="ru-RU" sz="1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равнение </a:t>
            </a:r>
            <a:r>
              <a:rPr lang="ru-RU" sz="1400" dirty="0" err="1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доходимости</a:t>
            </a:r>
            <a:r>
              <a:rPr lang="ru-RU" sz="1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между теми, кто</a:t>
            </a:r>
            <a:r>
              <a:rPr lang="en-US" sz="1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пришел в магазин</a:t>
            </a:r>
            <a:r>
              <a:rPr lang="en-US" sz="1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без просмотра рекламы, и теми, кто увидел рекламу, а затем пришел в магазин</a:t>
            </a:r>
            <a:r>
              <a:rPr lang="en-US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  <a:r>
              <a:rPr lang="ru-RU" sz="1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  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77756" y="4591288"/>
            <a:ext cx="580608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!</a:t>
            </a:r>
            <a:endParaRPr lang="ru-RU" sz="11500" dirty="0"/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5822726" y="1341466"/>
            <a:ext cx="0" cy="507280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54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6700" y="250127"/>
            <a:ext cx="119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ВЫЯВЛЕНИЕ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 ОПТИМАЛЬНОЙ ЧАСТОТЫ КОНТАКТА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3047FCE-A1C8-4248-BBEF-1A7BA259DCA3}"/>
              </a:ext>
            </a:extLst>
          </p:cNvPr>
          <p:cNvSpPr/>
          <p:nvPr/>
        </p:nvSpPr>
        <p:spPr>
          <a:xfrm>
            <a:off x="1420102" y="2215248"/>
            <a:ext cx="33168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Сверяются списки MAC-адресов полученные с ЦБ и полученные в магазине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6E47E50-EAB9-4BAB-9FAE-4D8AAA0097A3}"/>
              </a:ext>
            </a:extLst>
          </p:cNvPr>
          <p:cNvSpPr/>
          <p:nvPr/>
        </p:nvSpPr>
        <p:spPr>
          <a:xfrm>
            <a:off x="1420102" y="3095299"/>
            <a:ext cx="37839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На основе </a:t>
            </a:r>
            <a:r>
              <a:rPr lang="ru-RU" sz="1400" dirty="0" err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доходимости</a:t>
            </a:r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, собранные MAC-адреса разбиваются на группы по частоте рекламного контакта.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11658AF-CE9F-4900-ADDA-5E995C713380}"/>
              </a:ext>
            </a:extLst>
          </p:cNvPr>
          <p:cNvSpPr/>
          <p:nvPr/>
        </p:nvSpPr>
        <p:spPr>
          <a:xfrm>
            <a:off x="1420102" y="4092730"/>
            <a:ext cx="31852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Внутри каждой группы определяется свой % </a:t>
            </a:r>
            <a:r>
              <a:rPr lang="ru-RU" sz="1400" dirty="0" err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доходимости</a:t>
            </a:r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0396105-46BA-4A03-B723-5F49F3918A77}"/>
              </a:ext>
            </a:extLst>
          </p:cNvPr>
          <p:cNvSpPr/>
          <p:nvPr/>
        </p:nvSpPr>
        <p:spPr>
          <a:xfrm>
            <a:off x="1420102" y="5013527"/>
            <a:ext cx="29646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Формируется оптимальная частота показа рекламы.</a:t>
            </a:r>
          </a:p>
        </p:txBody>
      </p:sp>
      <p:sp>
        <p:nvSpPr>
          <p:cNvPr id="10" name="Дуга 9">
            <a:extLst>
              <a:ext uri="{FF2B5EF4-FFF2-40B4-BE49-F238E27FC236}">
                <a16:creationId xmlns:a16="http://schemas.microsoft.com/office/drawing/2014/main" id="{892DCDA0-FABB-4327-8909-E19E890E877F}"/>
              </a:ext>
            </a:extLst>
          </p:cNvPr>
          <p:cNvSpPr/>
          <p:nvPr/>
        </p:nvSpPr>
        <p:spPr>
          <a:xfrm>
            <a:off x="637109" y="2246356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Дуга 10">
            <a:extLst>
              <a:ext uri="{FF2B5EF4-FFF2-40B4-BE49-F238E27FC236}">
                <a16:creationId xmlns:a16="http://schemas.microsoft.com/office/drawing/2014/main" id="{9A65E1E0-646C-4722-91C4-9FBAFD10680C}"/>
              </a:ext>
            </a:extLst>
          </p:cNvPr>
          <p:cNvSpPr/>
          <p:nvPr/>
        </p:nvSpPr>
        <p:spPr>
          <a:xfrm>
            <a:off x="637109" y="3141706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Дуга 11">
            <a:extLst>
              <a:ext uri="{FF2B5EF4-FFF2-40B4-BE49-F238E27FC236}">
                <a16:creationId xmlns:a16="http://schemas.microsoft.com/office/drawing/2014/main" id="{4B945669-D0E8-42CF-BF1A-7D16B9BC6545}"/>
              </a:ext>
            </a:extLst>
          </p:cNvPr>
          <p:cNvSpPr/>
          <p:nvPr/>
        </p:nvSpPr>
        <p:spPr>
          <a:xfrm>
            <a:off x="637109" y="4037056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Дуга 12">
            <a:extLst>
              <a:ext uri="{FF2B5EF4-FFF2-40B4-BE49-F238E27FC236}">
                <a16:creationId xmlns:a16="http://schemas.microsoft.com/office/drawing/2014/main" id="{82C4FEA5-6FFE-4158-B6F5-16154BC4B5D1}"/>
              </a:ext>
            </a:extLst>
          </p:cNvPr>
          <p:cNvSpPr/>
          <p:nvPr/>
        </p:nvSpPr>
        <p:spPr>
          <a:xfrm>
            <a:off x="637109" y="4932406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94022C1-95A9-4717-B815-5E72F518624F}"/>
              </a:ext>
            </a:extLst>
          </p:cNvPr>
          <p:cNvCxnSpPr/>
          <p:nvPr/>
        </p:nvCxnSpPr>
        <p:spPr>
          <a:xfrm>
            <a:off x="964523" y="2901186"/>
            <a:ext cx="0" cy="24052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087BF79-DCBE-4452-9BAB-325FBD523F3A}"/>
              </a:ext>
            </a:extLst>
          </p:cNvPr>
          <p:cNvCxnSpPr/>
          <p:nvPr/>
        </p:nvCxnSpPr>
        <p:spPr>
          <a:xfrm>
            <a:off x="964523" y="3791774"/>
            <a:ext cx="0" cy="24052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1EDFF58B-7CDD-4301-A18E-509507325378}"/>
              </a:ext>
            </a:extLst>
          </p:cNvPr>
          <p:cNvCxnSpPr/>
          <p:nvPr/>
        </p:nvCxnSpPr>
        <p:spPr>
          <a:xfrm>
            <a:off x="964523" y="4677599"/>
            <a:ext cx="0" cy="24052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94107CA-0E0F-48A9-9118-94B391190F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89" y="5092216"/>
            <a:ext cx="348541" cy="34854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491F780-F1CD-49EE-B19A-8F683BCED6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259" y="4109522"/>
            <a:ext cx="537157" cy="58712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C0EF16F-82EC-4D2A-A8EC-F7E5979342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743" y="3321641"/>
            <a:ext cx="262066" cy="28624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13216BE-0685-4C33-AB1E-DCEC8EFEC8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568" y="2435010"/>
            <a:ext cx="286241" cy="286241"/>
          </a:xfrm>
          <a:prstGeom prst="rect">
            <a:avLst/>
          </a:prstGeom>
        </p:spPr>
      </p:pic>
      <p:sp>
        <p:nvSpPr>
          <p:cNvPr id="21" name="Скругленный прямоугольник 5">
            <a:extLst>
              <a:ext uri="{FF2B5EF4-FFF2-40B4-BE49-F238E27FC236}">
                <a16:creationId xmlns:a16="http://schemas.microsoft.com/office/drawing/2014/main" id="{74A107CD-749F-4E7B-B8FD-2F8E61AB13F3}"/>
              </a:ext>
            </a:extLst>
          </p:cNvPr>
          <p:cNvSpPr/>
          <p:nvPr/>
        </p:nvSpPr>
        <p:spPr>
          <a:xfrm>
            <a:off x="7088001" y="1691800"/>
            <a:ext cx="1224812" cy="4469235"/>
          </a:xfrm>
          <a:prstGeom prst="roundRect">
            <a:avLst/>
          </a:prstGeom>
          <a:noFill/>
          <a:ln w="12700">
            <a:solidFill>
              <a:schemeClr val="bg1">
                <a:alpha val="24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51">
            <a:extLst>
              <a:ext uri="{FF2B5EF4-FFF2-40B4-BE49-F238E27FC236}">
                <a16:creationId xmlns:a16="http://schemas.microsoft.com/office/drawing/2014/main" id="{453E1248-F557-49E4-827F-4760B02541F1}"/>
              </a:ext>
            </a:extLst>
          </p:cNvPr>
          <p:cNvSpPr/>
          <p:nvPr/>
        </p:nvSpPr>
        <p:spPr>
          <a:xfrm>
            <a:off x="8543540" y="1691800"/>
            <a:ext cx="1224812" cy="4469235"/>
          </a:xfrm>
          <a:prstGeom prst="roundRect">
            <a:avLst/>
          </a:prstGeom>
          <a:noFill/>
          <a:ln w="28575">
            <a:solidFill>
              <a:schemeClr val="bg2">
                <a:alpha val="7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52">
            <a:extLst>
              <a:ext uri="{FF2B5EF4-FFF2-40B4-BE49-F238E27FC236}">
                <a16:creationId xmlns:a16="http://schemas.microsoft.com/office/drawing/2014/main" id="{A3F499F0-D07D-4695-81A4-BAE5E5E039D7}"/>
              </a:ext>
            </a:extLst>
          </p:cNvPr>
          <p:cNvSpPr/>
          <p:nvPr/>
        </p:nvSpPr>
        <p:spPr>
          <a:xfrm>
            <a:off x="9999079" y="1691800"/>
            <a:ext cx="1224812" cy="4469235"/>
          </a:xfrm>
          <a:prstGeom prst="roundRect">
            <a:avLst/>
          </a:prstGeom>
          <a:noFill/>
          <a:ln w="12700">
            <a:solidFill>
              <a:schemeClr val="bg1">
                <a:alpha val="24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53">
            <a:extLst>
              <a:ext uri="{FF2B5EF4-FFF2-40B4-BE49-F238E27FC236}">
                <a16:creationId xmlns:a16="http://schemas.microsoft.com/office/drawing/2014/main" id="{5ED1EDCF-1ADD-4F8B-851C-321B84084703}"/>
              </a:ext>
            </a:extLst>
          </p:cNvPr>
          <p:cNvSpPr/>
          <p:nvPr/>
        </p:nvSpPr>
        <p:spPr>
          <a:xfrm>
            <a:off x="7094031" y="3328365"/>
            <a:ext cx="1219168" cy="2832668"/>
          </a:xfrm>
          <a:prstGeom prst="round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54">
            <a:extLst>
              <a:ext uri="{FF2B5EF4-FFF2-40B4-BE49-F238E27FC236}">
                <a16:creationId xmlns:a16="http://schemas.microsoft.com/office/drawing/2014/main" id="{825F086F-900A-4E92-B05F-B9E1424C6765}"/>
              </a:ext>
            </a:extLst>
          </p:cNvPr>
          <p:cNvSpPr/>
          <p:nvPr/>
        </p:nvSpPr>
        <p:spPr>
          <a:xfrm>
            <a:off x="8549570" y="4075622"/>
            <a:ext cx="1219168" cy="2085411"/>
          </a:xfrm>
          <a:prstGeom prst="round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55">
            <a:extLst>
              <a:ext uri="{FF2B5EF4-FFF2-40B4-BE49-F238E27FC236}">
                <a16:creationId xmlns:a16="http://schemas.microsoft.com/office/drawing/2014/main" id="{7DD748FD-4DEA-4C12-8927-8DEAD857BA1C}"/>
              </a:ext>
            </a:extLst>
          </p:cNvPr>
          <p:cNvSpPr/>
          <p:nvPr/>
        </p:nvSpPr>
        <p:spPr>
          <a:xfrm>
            <a:off x="10005109" y="4430353"/>
            <a:ext cx="1219168" cy="1730680"/>
          </a:xfrm>
          <a:prstGeom prst="round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6A9C9BD-3E97-4EF4-ACD3-4A371C799DFC}"/>
              </a:ext>
            </a:extLst>
          </p:cNvPr>
          <p:cNvSpPr/>
          <p:nvPr/>
        </p:nvSpPr>
        <p:spPr>
          <a:xfrm>
            <a:off x="7100543" y="3497939"/>
            <a:ext cx="11997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30%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A6AAC893-8037-4F78-8B25-D453DC1AAB5D}"/>
              </a:ext>
            </a:extLst>
          </p:cNvPr>
          <p:cNvSpPr/>
          <p:nvPr/>
        </p:nvSpPr>
        <p:spPr>
          <a:xfrm>
            <a:off x="8555600" y="4215452"/>
            <a:ext cx="1212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45%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66EE94E-578E-44D8-9133-604EB02D0218}"/>
              </a:ext>
            </a:extLst>
          </p:cNvPr>
          <p:cNvSpPr/>
          <p:nvPr/>
        </p:nvSpPr>
        <p:spPr>
          <a:xfrm>
            <a:off x="10008426" y="4406721"/>
            <a:ext cx="12214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47%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A91533C5-5F8A-45E0-934E-869051200D4A}"/>
              </a:ext>
            </a:extLst>
          </p:cNvPr>
          <p:cNvSpPr/>
          <p:nvPr/>
        </p:nvSpPr>
        <p:spPr>
          <a:xfrm>
            <a:off x="7183250" y="5030813"/>
            <a:ext cx="12248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Видели рекламу </a:t>
            </a:r>
          </a:p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1- 5 раз </a:t>
            </a:r>
          </a:p>
          <a:p>
            <a:pPr>
              <a:lnSpc>
                <a:spcPct val="80000"/>
              </a:lnSpc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и зашли </a:t>
            </a:r>
          </a:p>
          <a:p>
            <a:pPr>
              <a:lnSpc>
                <a:spcPct val="80000"/>
              </a:lnSpc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в магазин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5BC5618-AA8A-4C8F-BD85-687A239DC0B0}"/>
              </a:ext>
            </a:extLst>
          </p:cNvPr>
          <p:cNvSpPr/>
          <p:nvPr/>
        </p:nvSpPr>
        <p:spPr>
          <a:xfrm>
            <a:off x="8650849" y="5030813"/>
            <a:ext cx="12127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Видели рекламу </a:t>
            </a:r>
          </a:p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5-10 раз </a:t>
            </a:r>
          </a:p>
          <a:p>
            <a:pPr>
              <a:lnSpc>
                <a:spcPct val="80000"/>
              </a:lnSpc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и зашли </a:t>
            </a:r>
          </a:p>
          <a:p>
            <a:pPr>
              <a:lnSpc>
                <a:spcPct val="80000"/>
              </a:lnSpc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в магазин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1664874-58AA-41B0-9D7D-4FA725C856C9}"/>
              </a:ext>
            </a:extLst>
          </p:cNvPr>
          <p:cNvSpPr/>
          <p:nvPr/>
        </p:nvSpPr>
        <p:spPr>
          <a:xfrm>
            <a:off x="10103676" y="5030813"/>
            <a:ext cx="12214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Видели рекламу</a:t>
            </a:r>
          </a:p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10+ раз </a:t>
            </a:r>
          </a:p>
          <a:p>
            <a:pPr>
              <a:lnSpc>
                <a:spcPct val="80000"/>
              </a:lnSpc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и зашли </a:t>
            </a:r>
          </a:p>
          <a:p>
            <a:pPr>
              <a:lnSpc>
                <a:spcPct val="80000"/>
              </a:lnSpc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в магазин</a:t>
            </a:r>
          </a:p>
        </p:txBody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39ED9E3E-0FFF-4FB0-98FA-292D8642F0A6}"/>
              </a:ext>
            </a:extLst>
          </p:cNvPr>
          <p:cNvGrpSpPr/>
          <p:nvPr/>
        </p:nvGrpSpPr>
        <p:grpSpPr>
          <a:xfrm>
            <a:off x="7221728" y="1857574"/>
            <a:ext cx="377479" cy="377479"/>
            <a:chOff x="4387114" y="676788"/>
            <a:chExt cx="478154" cy="478154"/>
          </a:xfrm>
        </p:grpSpPr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1A1D4FDC-262C-4ACE-884A-ADFC80FB0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FA5DCE8F-CF98-404A-9945-328901899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5" cy="64320"/>
            </a:xfrm>
            <a:prstGeom prst="rect">
              <a:avLst/>
            </a:prstGeom>
          </p:spPr>
        </p:pic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871846D2-7665-46A8-9A9D-3D47D8F9B707}"/>
              </a:ext>
            </a:extLst>
          </p:cNvPr>
          <p:cNvGrpSpPr/>
          <p:nvPr/>
        </p:nvGrpSpPr>
        <p:grpSpPr>
          <a:xfrm>
            <a:off x="7789758" y="1857573"/>
            <a:ext cx="377479" cy="377479"/>
            <a:chOff x="4387114" y="676788"/>
            <a:chExt cx="478154" cy="478154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63E6CB3E-675C-4F0C-899D-DE9008A14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2BBEB73C-5B7F-405A-BB6D-EE73E92A9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99B029B3-4E5D-4D73-AD86-D671672E4246}"/>
              </a:ext>
            </a:extLst>
          </p:cNvPr>
          <p:cNvGrpSpPr/>
          <p:nvPr/>
        </p:nvGrpSpPr>
        <p:grpSpPr>
          <a:xfrm>
            <a:off x="7225564" y="2361972"/>
            <a:ext cx="377479" cy="377479"/>
            <a:chOff x="4387114" y="676788"/>
            <a:chExt cx="478154" cy="478154"/>
          </a:xfrm>
        </p:grpSpPr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F96ECB48-9535-47E8-8750-328054C29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585BE5A7-A01D-4B18-AA72-03837F4D0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FCB70B03-4F3A-4310-AA4F-C41A1425AB7F}"/>
              </a:ext>
            </a:extLst>
          </p:cNvPr>
          <p:cNvGrpSpPr/>
          <p:nvPr/>
        </p:nvGrpSpPr>
        <p:grpSpPr>
          <a:xfrm>
            <a:off x="7793594" y="2361971"/>
            <a:ext cx="377479" cy="377479"/>
            <a:chOff x="4387114" y="676788"/>
            <a:chExt cx="478154" cy="478154"/>
          </a:xfrm>
        </p:grpSpPr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37DFE652-B53A-45AE-9948-98D82789E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8E57AD66-450E-45FA-A7E1-571058910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FFDB7456-8D16-4A02-B2D0-0D224A56BC23}"/>
              </a:ext>
            </a:extLst>
          </p:cNvPr>
          <p:cNvGrpSpPr/>
          <p:nvPr/>
        </p:nvGrpSpPr>
        <p:grpSpPr>
          <a:xfrm>
            <a:off x="7506992" y="2823969"/>
            <a:ext cx="377479" cy="377479"/>
            <a:chOff x="4387114" y="676788"/>
            <a:chExt cx="478154" cy="478154"/>
          </a:xfrm>
        </p:grpSpPr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EF4D8717-B1DF-4A58-BB26-F3DF11A33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9F201610-5C18-4B8A-99A1-3AF2B4C95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FA57D205-2D79-4DCA-857B-4685B67C9DC3}"/>
              </a:ext>
            </a:extLst>
          </p:cNvPr>
          <p:cNvGrpSpPr/>
          <p:nvPr/>
        </p:nvGrpSpPr>
        <p:grpSpPr>
          <a:xfrm>
            <a:off x="8675249" y="1824567"/>
            <a:ext cx="377479" cy="377479"/>
            <a:chOff x="4387114" y="676788"/>
            <a:chExt cx="478154" cy="478154"/>
          </a:xfrm>
        </p:grpSpPr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7EEFAC02-474B-40CA-9AE4-30BA3BB88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34EB502C-B3CB-4EC3-9930-D574A0FAB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AA93CFE6-E0B5-408B-970E-CCF5506A8A77}"/>
              </a:ext>
            </a:extLst>
          </p:cNvPr>
          <p:cNvGrpSpPr/>
          <p:nvPr/>
        </p:nvGrpSpPr>
        <p:grpSpPr>
          <a:xfrm>
            <a:off x="9243279" y="1824566"/>
            <a:ext cx="377479" cy="377479"/>
            <a:chOff x="4387114" y="676788"/>
            <a:chExt cx="478154" cy="478154"/>
          </a:xfrm>
        </p:grpSpPr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15CF2567-6951-44FE-8318-BA7DF156D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53" name="Рисунок 52">
              <a:extLst>
                <a:ext uri="{FF2B5EF4-FFF2-40B4-BE49-F238E27FC236}">
                  <a16:creationId xmlns:a16="http://schemas.microsoft.com/office/drawing/2014/main" id="{A22DEB3D-3F54-44BF-B3BD-C396AFBE5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BD26EBE6-5235-4D60-AF9B-D5905956B834}"/>
              </a:ext>
            </a:extLst>
          </p:cNvPr>
          <p:cNvGrpSpPr/>
          <p:nvPr/>
        </p:nvGrpSpPr>
        <p:grpSpPr>
          <a:xfrm>
            <a:off x="8687927" y="2267743"/>
            <a:ext cx="377479" cy="377479"/>
            <a:chOff x="4387114" y="676788"/>
            <a:chExt cx="478154" cy="478154"/>
          </a:xfrm>
        </p:grpSpPr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2F47E9A0-C7C3-41C9-AD64-608E253F2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56" name="Рисунок 55">
              <a:extLst>
                <a:ext uri="{FF2B5EF4-FFF2-40B4-BE49-F238E27FC236}">
                  <a16:creationId xmlns:a16="http://schemas.microsoft.com/office/drawing/2014/main" id="{6E74A887-9611-4E58-B610-CBB533932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E6D01239-08EE-4820-8977-27BD1282B0BC}"/>
              </a:ext>
            </a:extLst>
          </p:cNvPr>
          <p:cNvGrpSpPr/>
          <p:nvPr/>
        </p:nvGrpSpPr>
        <p:grpSpPr>
          <a:xfrm>
            <a:off x="9255956" y="2267742"/>
            <a:ext cx="377479" cy="377479"/>
            <a:chOff x="4387114" y="676788"/>
            <a:chExt cx="478154" cy="478154"/>
          </a:xfrm>
        </p:grpSpPr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6AA9D4EA-DCE1-444B-9557-F8A0E0924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5734500C-31F4-46CB-8AAB-E5B8C9B49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49DB3FC9-813D-4DC6-9E32-221689C0A2D9}"/>
              </a:ext>
            </a:extLst>
          </p:cNvPr>
          <p:cNvGrpSpPr/>
          <p:nvPr/>
        </p:nvGrpSpPr>
        <p:grpSpPr>
          <a:xfrm>
            <a:off x="8693554" y="2722902"/>
            <a:ext cx="377479" cy="377479"/>
            <a:chOff x="4387114" y="676788"/>
            <a:chExt cx="478154" cy="478154"/>
          </a:xfrm>
        </p:grpSpPr>
        <p:pic>
          <p:nvPicPr>
            <p:cNvPr id="61" name="Рисунок 60">
              <a:extLst>
                <a:ext uri="{FF2B5EF4-FFF2-40B4-BE49-F238E27FC236}">
                  <a16:creationId xmlns:a16="http://schemas.microsoft.com/office/drawing/2014/main" id="{93A77B6E-8AC5-4518-A00C-F55537AF1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62" name="Рисунок 61">
              <a:extLst>
                <a:ext uri="{FF2B5EF4-FFF2-40B4-BE49-F238E27FC236}">
                  <a16:creationId xmlns:a16="http://schemas.microsoft.com/office/drawing/2014/main" id="{11F30DA8-994C-473E-ACD1-53DA7F8DB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6194A90E-720E-42F6-9A24-E29EEA8A97A0}"/>
              </a:ext>
            </a:extLst>
          </p:cNvPr>
          <p:cNvGrpSpPr/>
          <p:nvPr/>
        </p:nvGrpSpPr>
        <p:grpSpPr>
          <a:xfrm>
            <a:off x="9261584" y="2722901"/>
            <a:ext cx="377479" cy="377479"/>
            <a:chOff x="4387114" y="676788"/>
            <a:chExt cx="478154" cy="478154"/>
          </a:xfrm>
        </p:grpSpPr>
        <p:pic>
          <p:nvPicPr>
            <p:cNvPr id="64" name="Рисунок 63">
              <a:extLst>
                <a:ext uri="{FF2B5EF4-FFF2-40B4-BE49-F238E27FC236}">
                  <a16:creationId xmlns:a16="http://schemas.microsoft.com/office/drawing/2014/main" id="{B6ADBCA2-3370-44CB-B1D4-010A59D84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65" name="Рисунок 64">
              <a:extLst>
                <a:ext uri="{FF2B5EF4-FFF2-40B4-BE49-F238E27FC236}">
                  <a16:creationId xmlns:a16="http://schemas.microsoft.com/office/drawing/2014/main" id="{E21C11FE-C9FD-43D5-BAC6-ED9CDB9F3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C5EBD768-1DE0-4FEF-A52D-1A4190E078F7}"/>
              </a:ext>
            </a:extLst>
          </p:cNvPr>
          <p:cNvGrpSpPr/>
          <p:nvPr/>
        </p:nvGrpSpPr>
        <p:grpSpPr>
          <a:xfrm>
            <a:off x="8693554" y="3173689"/>
            <a:ext cx="377479" cy="377479"/>
            <a:chOff x="4387114" y="676788"/>
            <a:chExt cx="478154" cy="478154"/>
          </a:xfrm>
        </p:grpSpPr>
        <p:pic>
          <p:nvPicPr>
            <p:cNvPr id="67" name="Рисунок 66">
              <a:extLst>
                <a:ext uri="{FF2B5EF4-FFF2-40B4-BE49-F238E27FC236}">
                  <a16:creationId xmlns:a16="http://schemas.microsoft.com/office/drawing/2014/main" id="{AB2A5ECB-1DEF-4D3A-AABB-D80AD25C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68" name="Рисунок 67">
              <a:extLst>
                <a:ext uri="{FF2B5EF4-FFF2-40B4-BE49-F238E27FC236}">
                  <a16:creationId xmlns:a16="http://schemas.microsoft.com/office/drawing/2014/main" id="{CBEC1927-B149-4F42-A2FA-8F08A25F6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2825B49B-46DE-44C9-AD69-D2F8A3A46750}"/>
              </a:ext>
            </a:extLst>
          </p:cNvPr>
          <p:cNvGrpSpPr/>
          <p:nvPr/>
        </p:nvGrpSpPr>
        <p:grpSpPr>
          <a:xfrm>
            <a:off x="9261584" y="3173688"/>
            <a:ext cx="377479" cy="377479"/>
            <a:chOff x="4387114" y="676788"/>
            <a:chExt cx="478154" cy="478154"/>
          </a:xfrm>
        </p:grpSpPr>
        <p:pic>
          <p:nvPicPr>
            <p:cNvPr id="70" name="Рисунок 69">
              <a:extLst>
                <a:ext uri="{FF2B5EF4-FFF2-40B4-BE49-F238E27FC236}">
                  <a16:creationId xmlns:a16="http://schemas.microsoft.com/office/drawing/2014/main" id="{D3372F9D-9E89-4DA0-A01B-F59A5A265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71" name="Рисунок 70">
              <a:extLst>
                <a:ext uri="{FF2B5EF4-FFF2-40B4-BE49-F238E27FC236}">
                  <a16:creationId xmlns:a16="http://schemas.microsoft.com/office/drawing/2014/main" id="{99982BE5-87C0-4E25-8B56-B05594CCA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89D66808-7E49-4E83-A09D-D3D8994D7A39}"/>
              </a:ext>
            </a:extLst>
          </p:cNvPr>
          <p:cNvGrpSpPr/>
          <p:nvPr/>
        </p:nvGrpSpPr>
        <p:grpSpPr>
          <a:xfrm>
            <a:off x="8693554" y="3624656"/>
            <a:ext cx="377479" cy="377479"/>
            <a:chOff x="4387114" y="676788"/>
            <a:chExt cx="478154" cy="478154"/>
          </a:xfrm>
        </p:grpSpPr>
        <p:pic>
          <p:nvPicPr>
            <p:cNvPr id="73" name="Рисунок 72">
              <a:extLst>
                <a:ext uri="{FF2B5EF4-FFF2-40B4-BE49-F238E27FC236}">
                  <a16:creationId xmlns:a16="http://schemas.microsoft.com/office/drawing/2014/main" id="{DA007D94-8C66-4015-B575-F2D1779B3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640BEA06-ECB3-4D59-9024-956329CF5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8FFB12F2-4511-410C-9DE7-8A3937BE3F6A}"/>
              </a:ext>
            </a:extLst>
          </p:cNvPr>
          <p:cNvGrpSpPr/>
          <p:nvPr/>
        </p:nvGrpSpPr>
        <p:grpSpPr>
          <a:xfrm>
            <a:off x="9261584" y="3624655"/>
            <a:ext cx="377479" cy="377479"/>
            <a:chOff x="4387114" y="676788"/>
            <a:chExt cx="478154" cy="478154"/>
          </a:xfrm>
        </p:grpSpPr>
        <p:pic>
          <p:nvPicPr>
            <p:cNvPr id="76" name="Рисунок 75">
              <a:extLst>
                <a:ext uri="{FF2B5EF4-FFF2-40B4-BE49-F238E27FC236}">
                  <a16:creationId xmlns:a16="http://schemas.microsoft.com/office/drawing/2014/main" id="{09CDE1E0-C4A6-4EA2-8E34-774134D16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77" name="Рисунок 76">
              <a:extLst>
                <a:ext uri="{FF2B5EF4-FFF2-40B4-BE49-F238E27FC236}">
                  <a16:creationId xmlns:a16="http://schemas.microsoft.com/office/drawing/2014/main" id="{F894CC06-7F67-4507-A4BA-2B70A1EF6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EDFCE485-5C91-4AB1-A2EA-CC30D21AAFB9}"/>
              </a:ext>
            </a:extLst>
          </p:cNvPr>
          <p:cNvGrpSpPr/>
          <p:nvPr/>
        </p:nvGrpSpPr>
        <p:grpSpPr>
          <a:xfrm>
            <a:off x="10131756" y="1777977"/>
            <a:ext cx="377479" cy="377479"/>
            <a:chOff x="4387114" y="676788"/>
            <a:chExt cx="478154" cy="478154"/>
          </a:xfrm>
        </p:grpSpPr>
        <p:pic>
          <p:nvPicPr>
            <p:cNvPr id="79" name="Рисунок 78">
              <a:extLst>
                <a:ext uri="{FF2B5EF4-FFF2-40B4-BE49-F238E27FC236}">
                  <a16:creationId xmlns:a16="http://schemas.microsoft.com/office/drawing/2014/main" id="{C6A6DD06-D59E-47D9-AD13-132B71378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80" name="Рисунок 79">
              <a:extLst>
                <a:ext uri="{FF2B5EF4-FFF2-40B4-BE49-F238E27FC236}">
                  <a16:creationId xmlns:a16="http://schemas.microsoft.com/office/drawing/2014/main" id="{967366F2-CABF-4FC2-B015-7962FDA3D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621A5380-EBBD-4C23-B9AC-98C61B03E02B}"/>
              </a:ext>
            </a:extLst>
          </p:cNvPr>
          <p:cNvGrpSpPr/>
          <p:nvPr/>
        </p:nvGrpSpPr>
        <p:grpSpPr>
          <a:xfrm>
            <a:off x="10699786" y="1777976"/>
            <a:ext cx="377479" cy="377479"/>
            <a:chOff x="4387114" y="676788"/>
            <a:chExt cx="478154" cy="478154"/>
          </a:xfrm>
        </p:grpSpPr>
        <p:pic>
          <p:nvPicPr>
            <p:cNvPr id="82" name="Рисунок 81">
              <a:extLst>
                <a:ext uri="{FF2B5EF4-FFF2-40B4-BE49-F238E27FC236}">
                  <a16:creationId xmlns:a16="http://schemas.microsoft.com/office/drawing/2014/main" id="{B00398C2-8ABF-411D-B05E-C2C924746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83" name="Рисунок 82">
              <a:extLst>
                <a:ext uri="{FF2B5EF4-FFF2-40B4-BE49-F238E27FC236}">
                  <a16:creationId xmlns:a16="http://schemas.microsoft.com/office/drawing/2014/main" id="{2ED9E635-7142-4854-8071-CC02831B8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7BA8A252-559A-4135-BD80-2076CF686BF3}"/>
              </a:ext>
            </a:extLst>
          </p:cNvPr>
          <p:cNvGrpSpPr/>
          <p:nvPr/>
        </p:nvGrpSpPr>
        <p:grpSpPr>
          <a:xfrm>
            <a:off x="10144434" y="2221154"/>
            <a:ext cx="377479" cy="377479"/>
            <a:chOff x="4387114" y="676788"/>
            <a:chExt cx="478154" cy="478154"/>
          </a:xfrm>
        </p:grpSpPr>
        <p:pic>
          <p:nvPicPr>
            <p:cNvPr id="85" name="Рисунок 84">
              <a:extLst>
                <a:ext uri="{FF2B5EF4-FFF2-40B4-BE49-F238E27FC236}">
                  <a16:creationId xmlns:a16="http://schemas.microsoft.com/office/drawing/2014/main" id="{74D02605-1279-4197-A958-9344933F1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86" name="Рисунок 85">
              <a:extLst>
                <a:ext uri="{FF2B5EF4-FFF2-40B4-BE49-F238E27FC236}">
                  <a16:creationId xmlns:a16="http://schemas.microsoft.com/office/drawing/2014/main" id="{512F73A7-CF10-4D3F-AA3E-0BE944EB074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247F25F2-D2AB-43CC-813D-F52E0F811CF1}"/>
              </a:ext>
            </a:extLst>
          </p:cNvPr>
          <p:cNvGrpSpPr/>
          <p:nvPr/>
        </p:nvGrpSpPr>
        <p:grpSpPr>
          <a:xfrm>
            <a:off x="10712464" y="2221153"/>
            <a:ext cx="377479" cy="377479"/>
            <a:chOff x="4387114" y="676788"/>
            <a:chExt cx="478154" cy="478154"/>
          </a:xfrm>
        </p:grpSpPr>
        <p:pic>
          <p:nvPicPr>
            <p:cNvPr id="88" name="Рисунок 87">
              <a:extLst>
                <a:ext uri="{FF2B5EF4-FFF2-40B4-BE49-F238E27FC236}">
                  <a16:creationId xmlns:a16="http://schemas.microsoft.com/office/drawing/2014/main" id="{4E02EE6D-251E-45FA-A894-48C3DD2C6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89" name="Рисунок 88">
              <a:extLst>
                <a:ext uri="{FF2B5EF4-FFF2-40B4-BE49-F238E27FC236}">
                  <a16:creationId xmlns:a16="http://schemas.microsoft.com/office/drawing/2014/main" id="{5628682B-B661-45A0-8127-F8C72B522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90" name="Группа 89">
            <a:extLst>
              <a:ext uri="{FF2B5EF4-FFF2-40B4-BE49-F238E27FC236}">
                <a16:creationId xmlns:a16="http://schemas.microsoft.com/office/drawing/2014/main" id="{25F2200B-F891-4431-B271-2FB8F358537F}"/>
              </a:ext>
            </a:extLst>
          </p:cNvPr>
          <p:cNvGrpSpPr/>
          <p:nvPr/>
        </p:nvGrpSpPr>
        <p:grpSpPr>
          <a:xfrm>
            <a:off x="10150061" y="2676312"/>
            <a:ext cx="377479" cy="377479"/>
            <a:chOff x="4387114" y="676788"/>
            <a:chExt cx="478154" cy="478154"/>
          </a:xfrm>
        </p:grpSpPr>
        <p:pic>
          <p:nvPicPr>
            <p:cNvPr id="91" name="Рисунок 90">
              <a:extLst>
                <a:ext uri="{FF2B5EF4-FFF2-40B4-BE49-F238E27FC236}">
                  <a16:creationId xmlns:a16="http://schemas.microsoft.com/office/drawing/2014/main" id="{A576F7EA-7F88-4CBD-90D8-201E6F185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92" name="Рисунок 91">
              <a:extLst>
                <a:ext uri="{FF2B5EF4-FFF2-40B4-BE49-F238E27FC236}">
                  <a16:creationId xmlns:a16="http://schemas.microsoft.com/office/drawing/2014/main" id="{C6B249D9-19D8-4C34-9443-8D5837589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93" name="Группа 92">
            <a:extLst>
              <a:ext uri="{FF2B5EF4-FFF2-40B4-BE49-F238E27FC236}">
                <a16:creationId xmlns:a16="http://schemas.microsoft.com/office/drawing/2014/main" id="{6F73E54C-36DD-4E30-9291-4B88C4E089E4}"/>
              </a:ext>
            </a:extLst>
          </p:cNvPr>
          <p:cNvGrpSpPr/>
          <p:nvPr/>
        </p:nvGrpSpPr>
        <p:grpSpPr>
          <a:xfrm>
            <a:off x="10718091" y="2676312"/>
            <a:ext cx="377479" cy="377479"/>
            <a:chOff x="4387114" y="676788"/>
            <a:chExt cx="478154" cy="478154"/>
          </a:xfrm>
        </p:grpSpPr>
        <p:pic>
          <p:nvPicPr>
            <p:cNvPr id="94" name="Рисунок 93">
              <a:extLst>
                <a:ext uri="{FF2B5EF4-FFF2-40B4-BE49-F238E27FC236}">
                  <a16:creationId xmlns:a16="http://schemas.microsoft.com/office/drawing/2014/main" id="{768A2073-437F-411D-926D-B999063EE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95" name="Рисунок 94">
              <a:extLst>
                <a:ext uri="{FF2B5EF4-FFF2-40B4-BE49-F238E27FC236}">
                  <a16:creationId xmlns:a16="http://schemas.microsoft.com/office/drawing/2014/main" id="{B58F2A66-CB31-4E0A-815E-B3C054961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96" name="Группа 95">
            <a:extLst>
              <a:ext uri="{FF2B5EF4-FFF2-40B4-BE49-F238E27FC236}">
                <a16:creationId xmlns:a16="http://schemas.microsoft.com/office/drawing/2014/main" id="{893FD915-1A79-4D2C-A6FF-28AAC216BA30}"/>
              </a:ext>
            </a:extLst>
          </p:cNvPr>
          <p:cNvGrpSpPr/>
          <p:nvPr/>
        </p:nvGrpSpPr>
        <p:grpSpPr>
          <a:xfrm>
            <a:off x="10150061" y="3127100"/>
            <a:ext cx="377479" cy="377479"/>
            <a:chOff x="4387114" y="676788"/>
            <a:chExt cx="478154" cy="478154"/>
          </a:xfrm>
        </p:grpSpPr>
        <p:pic>
          <p:nvPicPr>
            <p:cNvPr id="97" name="Рисунок 96">
              <a:extLst>
                <a:ext uri="{FF2B5EF4-FFF2-40B4-BE49-F238E27FC236}">
                  <a16:creationId xmlns:a16="http://schemas.microsoft.com/office/drawing/2014/main" id="{BB691FCC-70FE-4781-8F01-FF9F10858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98" name="Рисунок 97">
              <a:extLst>
                <a:ext uri="{FF2B5EF4-FFF2-40B4-BE49-F238E27FC236}">
                  <a16:creationId xmlns:a16="http://schemas.microsoft.com/office/drawing/2014/main" id="{51B52C73-5CFF-4E3F-A1D5-1D5205140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99" name="Группа 98">
            <a:extLst>
              <a:ext uri="{FF2B5EF4-FFF2-40B4-BE49-F238E27FC236}">
                <a16:creationId xmlns:a16="http://schemas.microsoft.com/office/drawing/2014/main" id="{307C7C52-CBF1-452C-85CD-C670ABD1692E}"/>
              </a:ext>
            </a:extLst>
          </p:cNvPr>
          <p:cNvGrpSpPr/>
          <p:nvPr/>
        </p:nvGrpSpPr>
        <p:grpSpPr>
          <a:xfrm>
            <a:off x="10718091" y="3127099"/>
            <a:ext cx="377479" cy="377479"/>
            <a:chOff x="4387114" y="676788"/>
            <a:chExt cx="478154" cy="478154"/>
          </a:xfrm>
        </p:grpSpPr>
        <p:pic>
          <p:nvPicPr>
            <p:cNvPr id="100" name="Рисунок 99">
              <a:extLst>
                <a:ext uri="{FF2B5EF4-FFF2-40B4-BE49-F238E27FC236}">
                  <a16:creationId xmlns:a16="http://schemas.microsoft.com/office/drawing/2014/main" id="{866813F0-0167-4F60-AFA5-22B2B5679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101" name="Рисунок 100">
              <a:extLst>
                <a:ext uri="{FF2B5EF4-FFF2-40B4-BE49-F238E27FC236}">
                  <a16:creationId xmlns:a16="http://schemas.microsoft.com/office/drawing/2014/main" id="{25CA69E8-19E5-411C-B64D-D1E0718BA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id="{DFBF285B-1FB0-41B1-8655-0DD6B2C0379B}"/>
              </a:ext>
            </a:extLst>
          </p:cNvPr>
          <p:cNvGrpSpPr/>
          <p:nvPr/>
        </p:nvGrpSpPr>
        <p:grpSpPr>
          <a:xfrm>
            <a:off x="10150061" y="3578066"/>
            <a:ext cx="377479" cy="377479"/>
            <a:chOff x="4387114" y="676788"/>
            <a:chExt cx="478154" cy="478154"/>
          </a:xfrm>
        </p:grpSpPr>
        <p:pic>
          <p:nvPicPr>
            <p:cNvPr id="103" name="Рисунок 102">
              <a:extLst>
                <a:ext uri="{FF2B5EF4-FFF2-40B4-BE49-F238E27FC236}">
                  <a16:creationId xmlns:a16="http://schemas.microsoft.com/office/drawing/2014/main" id="{52DE3A80-2386-4DF5-AAC2-F1D5E2605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104" name="Рисунок 103">
              <a:extLst>
                <a:ext uri="{FF2B5EF4-FFF2-40B4-BE49-F238E27FC236}">
                  <a16:creationId xmlns:a16="http://schemas.microsoft.com/office/drawing/2014/main" id="{0A5CE263-1F5A-454E-BB36-C0228CD82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105" name="Группа 104">
            <a:extLst>
              <a:ext uri="{FF2B5EF4-FFF2-40B4-BE49-F238E27FC236}">
                <a16:creationId xmlns:a16="http://schemas.microsoft.com/office/drawing/2014/main" id="{478BBE47-F557-48C4-90EC-C9F276EA8E97}"/>
              </a:ext>
            </a:extLst>
          </p:cNvPr>
          <p:cNvGrpSpPr/>
          <p:nvPr/>
        </p:nvGrpSpPr>
        <p:grpSpPr>
          <a:xfrm>
            <a:off x="10718091" y="3578065"/>
            <a:ext cx="377479" cy="377479"/>
            <a:chOff x="4387114" y="676788"/>
            <a:chExt cx="478154" cy="478154"/>
          </a:xfrm>
        </p:grpSpPr>
        <p:pic>
          <p:nvPicPr>
            <p:cNvPr id="106" name="Рисунок 105">
              <a:extLst>
                <a:ext uri="{FF2B5EF4-FFF2-40B4-BE49-F238E27FC236}">
                  <a16:creationId xmlns:a16="http://schemas.microsoft.com/office/drawing/2014/main" id="{92B55AC0-66C7-4B9F-B0E7-FDB49B5CD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107" name="Рисунок 106">
              <a:extLst>
                <a:ext uri="{FF2B5EF4-FFF2-40B4-BE49-F238E27FC236}">
                  <a16:creationId xmlns:a16="http://schemas.microsoft.com/office/drawing/2014/main" id="{1EAF5EA7-4DE5-4B40-A587-418C4CDC0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108" name="Группа 107">
            <a:extLst>
              <a:ext uri="{FF2B5EF4-FFF2-40B4-BE49-F238E27FC236}">
                <a16:creationId xmlns:a16="http://schemas.microsoft.com/office/drawing/2014/main" id="{A398B37A-1751-4AC2-9582-9A8479FE97DC}"/>
              </a:ext>
            </a:extLst>
          </p:cNvPr>
          <p:cNvGrpSpPr/>
          <p:nvPr/>
        </p:nvGrpSpPr>
        <p:grpSpPr>
          <a:xfrm>
            <a:off x="10150061" y="4017750"/>
            <a:ext cx="377479" cy="377479"/>
            <a:chOff x="4387114" y="676788"/>
            <a:chExt cx="478154" cy="478154"/>
          </a:xfrm>
        </p:grpSpPr>
        <p:pic>
          <p:nvPicPr>
            <p:cNvPr id="109" name="Рисунок 108">
              <a:extLst>
                <a:ext uri="{FF2B5EF4-FFF2-40B4-BE49-F238E27FC236}">
                  <a16:creationId xmlns:a16="http://schemas.microsoft.com/office/drawing/2014/main" id="{E5D3DE6A-00B3-4FDA-973B-46667F024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110" name="Рисунок 109">
              <a:extLst>
                <a:ext uri="{FF2B5EF4-FFF2-40B4-BE49-F238E27FC236}">
                  <a16:creationId xmlns:a16="http://schemas.microsoft.com/office/drawing/2014/main" id="{ABC51E66-31B8-48CB-AA6E-C8A84C1AF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grpSp>
        <p:nvGrpSpPr>
          <p:cNvPr id="111" name="Группа 110">
            <a:extLst>
              <a:ext uri="{FF2B5EF4-FFF2-40B4-BE49-F238E27FC236}">
                <a16:creationId xmlns:a16="http://schemas.microsoft.com/office/drawing/2014/main" id="{F1A2482C-E5C9-4693-A6B8-253C722FB7B5}"/>
              </a:ext>
            </a:extLst>
          </p:cNvPr>
          <p:cNvGrpSpPr/>
          <p:nvPr/>
        </p:nvGrpSpPr>
        <p:grpSpPr>
          <a:xfrm>
            <a:off x="10718091" y="4017749"/>
            <a:ext cx="377479" cy="377479"/>
            <a:chOff x="4387114" y="676788"/>
            <a:chExt cx="478154" cy="478154"/>
          </a:xfrm>
        </p:grpSpPr>
        <p:pic>
          <p:nvPicPr>
            <p:cNvPr id="112" name="Рисунок 111">
              <a:extLst>
                <a:ext uri="{FF2B5EF4-FFF2-40B4-BE49-F238E27FC236}">
                  <a16:creationId xmlns:a16="http://schemas.microsoft.com/office/drawing/2014/main" id="{66EFF9A7-9C3D-48B0-AE2C-F497C2BFD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114" y="676788"/>
              <a:ext cx="478154" cy="478154"/>
            </a:xfrm>
            <a:prstGeom prst="rect">
              <a:avLst/>
            </a:prstGeom>
          </p:spPr>
        </p:pic>
        <p:pic>
          <p:nvPicPr>
            <p:cNvPr id="113" name="Рисунок 112">
              <a:extLst>
                <a:ext uri="{FF2B5EF4-FFF2-40B4-BE49-F238E27FC236}">
                  <a16:creationId xmlns:a16="http://schemas.microsoft.com/office/drawing/2014/main" id="{F075DCFB-D757-475E-957F-267E42BD9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265" y="782817"/>
              <a:ext cx="324134" cy="64320"/>
            </a:xfrm>
            <a:prstGeom prst="rect">
              <a:avLst/>
            </a:prstGeom>
          </p:spPr>
        </p:pic>
      </p:grpSp>
      <p:pic>
        <p:nvPicPr>
          <p:cNvPr id="114" name="Рисунок 113">
            <a:extLst>
              <a:ext uri="{FF2B5EF4-FFF2-40B4-BE49-F238E27FC236}">
                <a16:creationId xmlns:a16="http://schemas.microsoft.com/office/drawing/2014/main" id="{26876C24-38B1-4009-8CBE-3BBEBF38F5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27661" y="6232552"/>
            <a:ext cx="522662" cy="633595"/>
          </a:xfrm>
          <a:prstGeom prst="rect">
            <a:avLst/>
          </a:prstGeom>
        </p:spPr>
      </p:pic>
      <p:cxnSp>
        <p:nvCxnSpPr>
          <p:cNvPr id="115" name="Прямая соединительная линия 114">
            <a:extLst>
              <a:ext uri="{FF2B5EF4-FFF2-40B4-BE49-F238E27FC236}">
                <a16:creationId xmlns:a16="http://schemas.microsoft.com/office/drawing/2014/main" id="{162A9207-A80A-4E88-AA43-7283CCA1A3FE}"/>
              </a:ext>
            </a:extLst>
          </p:cNvPr>
          <p:cNvCxnSpPr/>
          <p:nvPr/>
        </p:nvCxnSpPr>
        <p:spPr>
          <a:xfrm>
            <a:off x="7694094" y="4103330"/>
            <a:ext cx="0" cy="916915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>
            <a:extLst>
              <a:ext uri="{FF2B5EF4-FFF2-40B4-BE49-F238E27FC236}">
                <a16:creationId xmlns:a16="http://schemas.microsoft.com/office/drawing/2014/main" id="{E1491FC2-8AE7-4010-8167-9D9208DF4A12}"/>
              </a:ext>
            </a:extLst>
          </p:cNvPr>
          <p:cNvCxnSpPr>
            <a:cxnSpLocks/>
          </p:cNvCxnSpPr>
          <p:nvPr/>
        </p:nvCxnSpPr>
        <p:spPr>
          <a:xfrm>
            <a:off x="9153439" y="4791962"/>
            <a:ext cx="0" cy="228283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>
            <a:extLst>
              <a:ext uri="{FF2B5EF4-FFF2-40B4-BE49-F238E27FC236}">
                <a16:creationId xmlns:a16="http://schemas.microsoft.com/office/drawing/2014/main" id="{447735B4-90CE-4CB6-9F6C-C1E6247BD4C4}"/>
              </a:ext>
            </a:extLst>
          </p:cNvPr>
          <p:cNvCxnSpPr>
            <a:cxnSpLocks/>
          </p:cNvCxnSpPr>
          <p:nvPr/>
        </p:nvCxnSpPr>
        <p:spPr>
          <a:xfrm>
            <a:off x="10610764" y="4937292"/>
            <a:ext cx="0" cy="82953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>
            <a:off x="5822726" y="1604224"/>
            <a:ext cx="0" cy="507280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041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6700" y="250127"/>
            <a:ext cx="119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ПОРТРЕТ ЦЕЛЕВОЙ АУДИТОРИИ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C9E8F53-5C4E-4252-8D26-1D14CE5A009B}"/>
              </a:ext>
            </a:extLst>
          </p:cNvPr>
          <p:cNvSpPr/>
          <p:nvPr/>
        </p:nvSpPr>
        <p:spPr>
          <a:xfrm>
            <a:off x="3142813" y="2857652"/>
            <a:ext cx="6556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spc="17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ПОЛ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F29CD3B-0C13-4ECB-93C6-C6CCED64E084}"/>
              </a:ext>
            </a:extLst>
          </p:cNvPr>
          <p:cNvSpPr/>
          <p:nvPr/>
        </p:nvSpPr>
        <p:spPr>
          <a:xfrm>
            <a:off x="5388850" y="2855066"/>
            <a:ext cx="11548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spc="17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ВОЗРАСТ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101A359-426C-41B5-87C9-CD1D10149C98}"/>
              </a:ext>
            </a:extLst>
          </p:cNvPr>
          <p:cNvSpPr/>
          <p:nvPr/>
        </p:nvSpPr>
        <p:spPr>
          <a:xfrm>
            <a:off x="3142813" y="4399276"/>
            <a:ext cx="13385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spc="17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ИНТЕРЕСЫ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9D18571-D976-470A-BC4F-8F83890DAB0C}"/>
              </a:ext>
            </a:extLst>
          </p:cNvPr>
          <p:cNvSpPr/>
          <p:nvPr/>
        </p:nvSpPr>
        <p:spPr>
          <a:xfrm>
            <a:off x="5388850" y="4412849"/>
            <a:ext cx="20880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spc="17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РАСПРЕДЕЛЕНИЕ </a:t>
            </a:r>
          </a:p>
          <a:p>
            <a:r>
              <a:rPr lang="ru-RU" sz="1400" spc="17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ПО ГЕО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ED7369C-1CCE-4A7B-84F1-4278E72C8CDA}"/>
              </a:ext>
            </a:extLst>
          </p:cNvPr>
          <p:cNvSpPr/>
          <p:nvPr/>
        </p:nvSpPr>
        <p:spPr>
          <a:xfrm>
            <a:off x="9512460" y="6196485"/>
            <a:ext cx="14111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spc="17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И ДРУГОЕ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27BFEEE-4D88-484F-B3C9-B15120FFBF50}"/>
              </a:ext>
            </a:extLst>
          </p:cNvPr>
          <p:cNvSpPr/>
          <p:nvPr/>
        </p:nvSpPr>
        <p:spPr>
          <a:xfrm>
            <a:off x="7692106" y="4377886"/>
            <a:ext cx="12775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spc="17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ИСТОРИЯ </a:t>
            </a:r>
          </a:p>
          <a:p>
            <a:r>
              <a:rPr lang="ru-RU" sz="1400" spc="17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ПОКУПОК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02CB5C6-EE70-4D55-9FE5-6184588DA639}"/>
              </a:ext>
            </a:extLst>
          </p:cNvPr>
          <p:cNvSpPr/>
          <p:nvPr/>
        </p:nvSpPr>
        <p:spPr>
          <a:xfrm>
            <a:off x="7692106" y="2853983"/>
            <a:ext cx="16007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spc="17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СЕМЕЙНОЕ </a:t>
            </a:r>
          </a:p>
          <a:p>
            <a:r>
              <a:rPr lang="ru-RU" sz="1400" spc="17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ПОЛОЖЕНИЕ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8FD6711-5856-4157-BDCD-CA04E700CDB3}"/>
              </a:ext>
            </a:extLst>
          </p:cNvPr>
          <p:cNvGrpSpPr/>
          <p:nvPr/>
        </p:nvGrpSpPr>
        <p:grpSpPr>
          <a:xfrm>
            <a:off x="2450768" y="2152806"/>
            <a:ext cx="863912" cy="956891"/>
            <a:chOff x="2525766" y="2788075"/>
            <a:chExt cx="863912" cy="956891"/>
          </a:xfrm>
        </p:grpSpPr>
        <p:sp>
          <p:nvSpPr>
            <p:cNvPr id="14" name="Дуга 13">
              <a:extLst>
                <a:ext uri="{FF2B5EF4-FFF2-40B4-BE49-F238E27FC236}">
                  <a16:creationId xmlns:a16="http://schemas.microsoft.com/office/drawing/2014/main" id="{8E380AAA-A67F-4FCE-9605-8992D8E8E89A}"/>
                </a:ext>
              </a:extLst>
            </p:cNvPr>
            <p:cNvSpPr/>
            <p:nvPr/>
          </p:nvSpPr>
          <p:spPr>
            <a:xfrm>
              <a:off x="2525766" y="2788075"/>
              <a:ext cx="792344" cy="792344"/>
            </a:xfrm>
            <a:prstGeom prst="arc">
              <a:avLst>
                <a:gd name="adj1" fmla="val 3860909"/>
                <a:gd name="adj2" fmla="val 2012665"/>
              </a:avLst>
            </a:prstGeom>
            <a:noFill/>
            <a:ln w="15875">
              <a:solidFill>
                <a:schemeClr val="bg1">
                  <a:alpha val="4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B600FE3E-8628-46C9-8C49-C513CDFBD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7307" y="3251147"/>
              <a:ext cx="402371" cy="493819"/>
            </a:xfrm>
            <a:prstGeom prst="rect">
              <a:avLst/>
            </a:prstGeom>
          </p:spPr>
        </p:pic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7B59235D-73F7-4CDC-B0FD-2F77C406621A}"/>
              </a:ext>
            </a:extLst>
          </p:cNvPr>
          <p:cNvGrpSpPr/>
          <p:nvPr/>
        </p:nvGrpSpPr>
        <p:grpSpPr>
          <a:xfrm>
            <a:off x="4739702" y="2152806"/>
            <a:ext cx="863912" cy="956891"/>
            <a:chOff x="2525766" y="2788075"/>
            <a:chExt cx="863912" cy="956891"/>
          </a:xfrm>
        </p:grpSpPr>
        <p:sp>
          <p:nvSpPr>
            <p:cNvPr id="17" name="Дуга 16">
              <a:extLst>
                <a:ext uri="{FF2B5EF4-FFF2-40B4-BE49-F238E27FC236}">
                  <a16:creationId xmlns:a16="http://schemas.microsoft.com/office/drawing/2014/main" id="{D71D5D8C-4CEA-4C65-9CF0-FDF8B6D404A3}"/>
                </a:ext>
              </a:extLst>
            </p:cNvPr>
            <p:cNvSpPr/>
            <p:nvPr/>
          </p:nvSpPr>
          <p:spPr>
            <a:xfrm>
              <a:off x="2525766" y="2788075"/>
              <a:ext cx="792344" cy="792344"/>
            </a:xfrm>
            <a:prstGeom prst="arc">
              <a:avLst>
                <a:gd name="adj1" fmla="val 3860909"/>
                <a:gd name="adj2" fmla="val 2012665"/>
              </a:avLst>
            </a:prstGeom>
            <a:noFill/>
            <a:ln w="15875">
              <a:solidFill>
                <a:schemeClr val="bg1">
                  <a:alpha val="4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1C4B3CB-B520-4546-8BCC-6933BA054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7307" y="3251147"/>
              <a:ext cx="402371" cy="493819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929527B1-E973-4AA5-A226-690AE124D72E}"/>
              </a:ext>
            </a:extLst>
          </p:cNvPr>
          <p:cNvGrpSpPr/>
          <p:nvPr/>
        </p:nvGrpSpPr>
        <p:grpSpPr>
          <a:xfrm>
            <a:off x="7028637" y="2152806"/>
            <a:ext cx="863912" cy="956891"/>
            <a:chOff x="2525766" y="2788075"/>
            <a:chExt cx="863912" cy="956891"/>
          </a:xfrm>
        </p:grpSpPr>
        <p:sp>
          <p:nvSpPr>
            <p:cNvPr id="20" name="Дуга 19">
              <a:extLst>
                <a:ext uri="{FF2B5EF4-FFF2-40B4-BE49-F238E27FC236}">
                  <a16:creationId xmlns:a16="http://schemas.microsoft.com/office/drawing/2014/main" id="{6199808D-FC15-4746-BB82-8ACBF9B79D0A}"/>
                </a:ext>
              </a:extLst>
            </p:cNvPr>
            <p:cNvSpPr/>
            <p:nvPr/>
          </p:nvSpPr>
          <p:spPr>
            <a:xfrm>
              <a:off x="2525766" y="2788075"/>
              <a:ext cx="792344" cy="792344"/>
            </a:xfrm>
            <a:prstGeom prst="arc">
              <a:avLst>
                <a:gd name="adj1" fmla="val 3860909"/>
                <a:gd name="adj2" fmla="val 2012665"/>
              </a:avLst>
            </a:prstGeom>
            <a:noFill/>
            <a:ln w="15875">
              <a:solidFill>
                <a:schemeClr val="bg1">
                  <a:alpha val="4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5EC30703-3DE3-4265-AF21-8E2B33E39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7307" y="3251147"/>
              <a:ext cx="402371" cy="493819"/>
            </a:xfrm>
            <a:prstGeom prst="rect">
              <a:avLst/>
            </a:prstGeom>
          </p:spPr>
        </p:pic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317559DC-EBC8-415C-B126-6478A4403D4B}"/>
              </a:ext>
            </a:extLst>
          </p:cNvPr>
          <p:cNvGrpSpPr/>
          <p:nvPr/>
        </p:nvGrpSpPr>
        <p:grpSpPr>
          <a:xfrm>
            <a:off x="2414984" y="3704515"/>
            <a:ext cx="863912" cy="956891"/>
            <a:chOff x="2525766" y="2788075"/>
            <a:chExt cx="863912" cy="956891"/>
          </a:xfrm>
        </p:grpSpPr>
        <p:sp>
          <p:nvSpPr>
            <p:cNvPr id="23" name="Дуга 22">
              <a:extLst>
                <a:ext uri="{FF2B5EF4-FFF2-40B4-BE49-F238E27FC236}">
                  <a16:creationId xmlns:a16="http://schemas.microsoft.com/office/drawing/2014/main" id="{0BABF8FE-BCC6-403E-AD9A-D2F83E200176}"/>
                </a:ext>
              </a:extLst>
            </p:cNvPr>
            <p:cNvSpPr/>
            <p:nvPr/>
          </p:nvSpPr>
          <p:spPr>
            <a:xfrm>
              <a:off x="2525766" y="2788075"/>
              <a:ext cx="792344" cy="792344"/>
            </a:xfrm>
            <a:prstGeom prst="arc">
              <a:avLst>
                <a:gd name="adj1" fmla="val 3860909"/>
                <a:gd name="adj2" fmla="val 2012665"/>
              </a:avLst>
            </a:prstGeom>
            <a:noFill/>
            <a:ln w="15875">
              <a:solidFill>
                <a:schemeClr val="bg1">
                  <a:alpha val="4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2C9A29DC-8F8D-44D8-891B-2D7E2F5B1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7307" y="3251147"/>
              <a:ext cx="402371" cy="493819"/>
            </a:xfrm>
            <a:prstGeom prst="rect">
              <a:avLst/>
            </a:prstGeom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F5467810-EE87-42DE-8709-778857BE918F}"/>
              </a:ext>
            </a:extLst>
          </p:cNvPr>
          <p:cNvGrpSpPr/>
          <p:nvPr/>
        </p:nvGrpSpPr>
        <p:grpSpPr>
          <a:xfrm>
            <a:off x="4721810" y="3704515"/>
            <a:ext cx="863912" cy="956891"/>
            <a:chOff x="2525766" y="2788075"/>
            <a:chExt cx="863912" cy="956891"/>
          </a:xfrm>
        </p:grpSpPr>
        <p:sp>
          <p:nvSpPr>
            <p:cNvPr id="26" name="Дуга 25">
              <a:extLst>
                <a:ext uri="{FF2B5EF4-FFF2-40B4-BE49-F238E27FC236}">
                  <a16:creationId xmlns:a16="http://schemas.microsoft.com/office/drawing/2014/main" id="{353A6997-0DEF-4F95-B0B9-F5C1CD17FC8C}"/>
                </a:ext>
              </a:extLst>
            </p:cNvPr>
            <p:cNvSpPr/>
            <p:nvPr/>
          </p:nvSpPr>
          <p:spPr>
            <a:xfrm>
              <a:off x="2525766" y="2788075"/>
              <a:ext cx="792344" cy="792344"/>
            </a:xfrm>
            <a:prstGeom prst="arc">
              <a:avLst>
                <a:gd name="adj1" fmla="val 3860909"/>
                <a:gd name="adj2" fmla="val 2012665"/>
              </a:avLst>
            </a:prstGeom>
            <a:noFill/>
            <a:ln w="15875">
              <a:solidFill>
                <a:schemeClr val="bg1">
                  <a:alpha val="4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7029CC2-7ED9-41D7-818E-B38B6BA3D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7307" y="3251147"/>
              <a:ext cx="402371" cy="493819"/>
            </a:xfrm>
            <a:prstGeom prst="rect">
              <a:avLst/>
            </a:prstGeom>
          </p:spPr>
        </p:pic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1AC881AC-8BC2-4B92-AE4A-672DBA664463}"/>
              </a:ext>
            </a:extLst>
          </p:cNvPr>
          <p:cNvGrpSpPr/>
          <p:nvPr/>
        </p:nvGrpSpPr>
        <p:grpSpPr>
          <a:xfrm>
            <a:off x="7028637" y="3704515"/>
            <a:ext cx="863912" cy="956891"/>
            <a:chOff x="2525766" y="2788075"/>
            <a:chExt cx="863912" cy="956891"/>
          </a:xfrm>
        </p:grpSpPr>
        <p:sp>
          <p:nvSpPr>
            <p:cNvPr id="29" name="Дуга 28">
              <a:extLst>
                <a:ext uri="{FF2B5EF4-FFF2-40B4-BE49-F238E27FC236}">
                  <a16:creationId xmlns:a16="http://schemas.microsoft.com/office/drawing/2014/main" id="{9D037A21-F450-4381-AD18-95D4846B3B16}"/>
                </a:ext>
              </a:extLst>
            </p:cNvPr>
            <p:cNvSpPr/>
            <p:nvPr/>
          </p:nvSpPr>
          <p:spPr>
            <a:xfrm>
              <a:off x="2525766" y="2788075"/>
              <a:ext cx="792344" cy="792344"/>
            </a:xfrm>
            <a:prstGeom prst="arc">
              <a:avLst>
                <a:gd name="adj1" fmla="val 3860909"/>
                <a:gd name="adj2" fmla="val 2012665"/>
              </a:avLst>
            </a:prstGeom>
            <a:noFill/>
            <a:ln w="15875">
              <a:solidFill>
                <a:schemeClr val="bg1">
                  <a:alpha val="4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405F2EAA-1816-4CC8-BC90-7A7FA9800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7307" y="3251147"/>
              <a:ext cx="402371" cy="493819"/>
            </a:xfrm>
            <a:prstGeom prst="rect">
              <a:avLst/>
            </a:prstGeom>
          </p:spPr>
        </p:pic>
      </p:grpSp>
      <p:sp>
        <p:nvSpPr>
          <p:cNvPr id="31" name="Дуга 30">
            <a:extLst>
              <a:ext uri="{FF2B5EF4-FFF2-40B4-BE49-F238E27FC236}">
                <a16:creationId xmlns:a16="http://schemas.microsoft.com/office/drawing/2014/main" id="{FF82F859-200F-4D3B-BF3A-9967F9F1733C}"/>
              </a:ext>
            </a:extLst>
          </p:cNvPr>
          <p:cNvSpPr/>
          <p:nvPr/>
        </p:nvSpPr>
        <p:spPr>
          <a:xfrm>
            <a:off x="8820491" y="5487134"/>
            <a:ext cx="792344" cy="792344"/>
          </a:xfrm>
          <a:prstGeom prst="arc">
            <a:avLst>
              <a:gd name="adj1" fmla="val 3860909"/>
              <a:gd name="adj2" fmla="val 2012665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0D584502-F367-42F6-8139-AF265E643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2032" y="5950206"/>
            <a:ext cx="402371" cy="49381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1C58B34-9708-4BCA-A281-2FD7945E0B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995" y="2347399"/>
            <a:ext cx="385427" cy="385427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55F577A-6749-42AA-979D-78F56EF486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390" y="2336119"/>
            <a:ext cx="428710" cy="42871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58818EC-9F8A-417E-AA09-A8AAF3A096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090" y="3910869"/>
            <a:ext cx="379570" cy="37957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5F14B31-6C13-4C3D-84ED-14BC7B3470A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552" y="3898691"/>
            <a:ext cx="382600" cy="3826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C3011916-FCA5-4DE1-9C4D-E469AC16041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611" y="3916257"/>
            <a:ext cx="378415" cy="378415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DB82D836-B181-42D5-A0B3-92C9735869E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232" y="2338966"/>
            <a:ext cx="391175" cy="391175"/>
          </a:xfrm>
          <a:prstGeom prst="rect">
            <a:avLst/>
          </a:prstGeom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F708BCBA-7770-449E-8A6D-6E51B7DC5894}"/>
              </a:ext>
            </a:extLst>
          </p:cNvPr>
          <p:cNvSpPr/>
          <p:nvPr/>
        </p:nvSpPr>
        <p:spPr>
          <a:xfrm>
            <a:off x="2435386" y="5617023"/>
            <a:ext cx="6225308" cy="529647"/>
          </a:xfrm>
          <a:prstGeom prst="rect">
            <a:avLst/>
          </a:prstGeom>
          <a:blipFill dpi="0" rotWithShape="1">
            <a:blip r:embed="rId11"/>
            <a:srcRect/>
            <a:tile tx="0" ty="0" sx="60000" sy="6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2C6EAC2-246E-4727-8587-C292598DA63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27819" y="5808702"/>
            <a:ext cx="363558" cy="149463"/>
          </a:xfrm>
          <a:prstGeom prst="rect">
            <a:avLst/>
          </a:prstGeom>
        </p:spPr>
      </p:pic>
      <p:sp>
        <p:nvSpPr>
          <p:cNvPr id="41" name="Дуга 40">
            <a:extLst>
              <a:ext uri="{FF2B5EF4-FFF2-40B4-BE49-F238E27FC236}">
                <a16:creationId xmlns:a16="http://schemas.microsoft.com/office/drawing/2014/main" id="{FBADE6D2-8996-4F60-A2A2-E916577154FA}"/>
              </a:ext>
            </a:extLst>
          </p:cNvPr>
          <p:cNvSpPr/>
          <p:nvPr/>
        </p:nvSpPr>
        <p:spPr>
          <a:xfrm>
            <a:off x="8735849" y="5407255"/>
            <a:ext cx="952102" cy="952102"/>
          </a:xfrm>
          <a:prstGeom prst="arc">
            <a:avLst>
              <a:gd name="adj1" fmla="val 7542311"/>
              <a:gd name="adj2" fmla="val 20400538"/>
            </a:avLst>
          </a:prstGeom>
          <a:noFill/>
          <a:ln w="15875">
            <a:solidFill>
              <a:schemeClr val="tx2">
                <a:lumMod val="60000"/>
                <a:lumOff val="4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66589D94-8249-474B-BA80-FE7992D1586C}"/>
              </a:ext>
            </a:extLst>
          </p:cNvPr>
          <p:cNvCxnSpPr>
            <a:cxnSpLocks/>
          </p:cNvCxnSpPr>
          <p:nvPr/>
        </p:nvCxnSpPr>
        <p:spPr>
          <a:xfrm flipH="1">
            <a:off x="3326578" y="2559369"/>
            <a:ext cx="1303598" cy="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474341BE-18DE-451D-B0B0-92FF687B1F5C}"/>
              </a:ext>
            </a:extLst>
          </p:cNvPr>
          <p:cNvCxnSpPr>
            <a:cxnSpLocks/>
          </p:cNvCxnSpPr>
          <p:nvPr/>
        </p:nvCxnSpPr>
        <p:spPr>
          <a:xfrm flipH="1">
            <a:off x="5612578" y="2559369"/>
            <a:ext cx="1303598" cy="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8ABB233F-CA9A-4AD1-9464-B696D0ED554F}"/>
              </a:ext>
            </a:extLst>
          </p:cNvPr>
          <p:cNvCxnSpPr>
            <a:cxnSpLocks/>
          </p:cNvCxnSpPr>
          <p:nvPr/>
        </p:nvCxnSpPr>
        <p:spPr>
          <a:xfrm flipH="1">
            <a:off x="3326578" y="4111944"/>
            <a:ext cx="1303598" cy="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DEAA410A-1646-4055-967F-D938BC9F007F}"/>
              </a:ext>
            </a:extLst>
          </p:cNvPr>
          <p:cNvCxnSpPr>
            <a:cxnSpLocks/>
          </p:cNvCxnSpPr>
          <p:nvPr/>
        </p:nvCxnSpPr>
        <p:spPr>
          <a:xfrm flipH="1">
            <a:off x="5612578" y="4111944"/>
            <a:ext cx="1303598" cy="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87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052" y="0"/>
            <a:ext cx="12151895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0325" y="2274838"/>
            <a:ext cx="54536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ПРИМЕРЫ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ОБОГАЩЕННИЯ ДАННЫХ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633" y="1123655"/>
            <a:ext cx="7388992" cy="554174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31488" y="292658"/>
            <a:ext cx="4977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ПОЛ, 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ВОЗРАСТ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901609" y="4136065"/>
            <a:ext cx="683673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257" y="2254546"/>
            <a:ext cx="736004" cy="736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871" y="1518542"/>
            <a:ext cx="736004" cy="736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9" t="155" r="23966" b="310"/>
          <a:stretch/>
        </p:blipFill>
        <p:spPr>
          <a:xfrm>
            <a:off x="0" y="1"/>
            <a:ext cx="4582633" cy="6857999"/>
          </a:xfrm>
          <a:prstGeom prst="rect">
            <a:avLst/>
          </a:prstGeom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36096" y="6577148"/>
            <a:ext cx="3224462" cy="24622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ИСТОЧНИК: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МАКСИМА ТЕЛЕКОМ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16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050" y="1218711"/>
            <a:ext cx="7638950" cy="563928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31488" y="292658"/>
            <a:ext cx="72407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ДЕТИ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55209" cy="6858000"/>
          </a:xfrm>
          <a:prstGeom prst="rect">
            <a:avLst/>
          </a:prstGeom>
          <a:ln>
            <a:noFill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901609" y="4136065"/>
            <a:ext cx="683673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6158161" y="2762767"/>
            <a:ext cx="896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68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226733" y="2154487"/>
            <a:ext cx="8964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32%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096" y="6586113"/>
            <a:ext cx="1613410" cy="24622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ИСТОЧНИК: ЯНДЕКС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26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488" y="2115169"/>
            <a:ext cx="7242676" cy="395664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31488" y="292658"/>
            <a:ext cx="72407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ПЛАНИРУЕМЫЕ ДОРОГИЕ ПОКУПКИ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5248477"/>
              </p:ext>
            </p:extLst>
          </p:nvPr>
        </p:nvGraphicFramePr>
        <p:xfrm>
          <a:off x="4731488" y="2115169"/>
          <a:ext cx="7240772" cy="3955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7" t="310" r="22639" b="465"/>
          <a:stretch/>
        </p:blipFill>
        <p:spPr>
          <a:xfrm>
            <a:off x="0" y="0"/>
            <a:ext cx="4582633" cy="6858000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6096" y="6586113"/>
            <a:ext cx="1613410" cy="24622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ИСТОЧНИК: ЯНДЕКС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12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488" y="1722329"/>
            <a:ext cx="7242676" cy="494428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31488" y="292658"/>
            <a:ext cx="72407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ПРЕДПОЧТЕНИЯ 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В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ЕДЕ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9321622"/>
              </p:ext>
            </p:extLst>
          </p:nvPr>
        </p:nvGraphicFramePr>
        <p:xfrm>
          <a:off x="4731488" y="1722474"/>
          <a:ext cx="7240772" cy="4944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82633" cy="6858000"/>
          </a:xfrm>
          <a:prstGeom prst="rect">
            <a:avLst/>
          </a:prstGeom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36096" y="6586113"/>
            <a:ext cx="1613410" cy="24622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ИСТОЧНИК: ЯНДЕКС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1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488" y="1860795"/>
            <a:ext cx="7242676" cy="496257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31488" y="292658"/>
            <a:ext cx="72407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ОТДЫХ И ПУТЕШЕСТВИЯ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82633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6096" y="6523358"/>
            <a:ext cx="3320716" cy="30777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ИСТОЧНИК: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Я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НДЕКС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. АУДИТОРИИ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901609" y="4136065"/>
            <a:ext cx="683673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9" t="261" r="33072" b="-261"/>
          <a:stretch/>
        </p:blipFill>
        <p:spPr>
          <a:xfrm>
            <a:off x="0" y="0"/>
            <a:ext cx="4589929" cy="6858000"/>
          </a:xfrm>
          <a:prstGeom prst="rect">
            <a:avLst/>
          </a:prstGeom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36096" y="6577148"/>
            <a:ext cx="3224462" cy="24622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ИСТОЧНИК: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МАКСИМА ТЕЛЕКОМ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0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488" y="1738062"/>
            <a:ext cx="7242676" cy="51210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31488" y="292658"/>
            <a:ext cx="724077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ПОПУЛЯРНЫЕ 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РАЙОНЫ ДЛЯ РАБОТЫ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61126"/>
              </p:ext>
            </p:extLst>
          </p:nvPr>
        </p:nvGraphicFramePr>
        <p:xfrm>
          <a:off x="4731488" y="1739208"/>
          <a:ext cx="7240772" cy="5118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5" r="7558"/>
          <a:stretch/>
        </p:blipFill>
        <p:spPr>
          <a:xfrm>
            <a:off x="0" y="-1"/>
            <a:ext cx="4582633" cy="6858000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6096" y="6577148"/>
            <a:ext cx="3224462" cy="24622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ИСТОЧНИК: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МАКСИМА ТЕЛЕКОМ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91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255" y="2782669"/>
            <a:ext cx="545361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CASE-STUDY</a:t>
            </a:r>
            <a:endParaRPr lang="en-US" sz="4800" b="1" dirty="0">
              <a:solidFill>
                <a:prstClr val="white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РЕТАРГЕТИНГ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75466" y="2651864"/>
            <a:ext cx="98008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prstClr val="white"/>
                </a:solidFill>
                <a:latin typeface="Lato" panose="020F0502020204030203" pitchFamily="34" charset="0"/>
                <a:cs typeface="Lato" panose="020F0502020204030203" pitchFamily="34" charset="0"/>
              </a:rPr>
              <a:t>CASE-STUDY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РЕТАРГЕТИНГ В ОНЛАЙНЕ</a:t>
            </a:r>
            <a:endParaRPr kumimoji="0" lang="ru-RU" sz="5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324" y="410912"/>
            <a:ext cx="1180907" cy="5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88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6700" y="250127"/>
            <a:ext cx="119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ВВОДНЫЕ ДАННЫЕ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sp>
        <p:nvSpPr>
          <p:cNvPr id="59" name="Дуга 58">
            <a:extLst>
              <a:ext uri="{FF2B5EF4-FFF2-40B4-BE49-F238E27FC236}">
                <a16:creationId xmlns:a16="http://schemas.microsoft.com/office/drawing/2014/main" id="{892DCDA0-FABB-4327-8909-E19E890E877F}"/>
              </a:ext>
            </a:extLst>
          </p:cNvPr>
          <p:cNvSpPr/>
          <p:nvPr/>
        </p:nvSpPr>
        <p:spPr>
          <a:xfrm>
            <a:off x="578442" y="1632692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Дуга 59">
            <a:extLst>
              <a:ext uri="{FF2B5EF4-FFF2-40B4-BE49-F238E27FC236}">
                <a16:creationId xmlns:a16="http://schemas.microsoft.com/office/drawing/2014/main" id="{9A65E1E0-646C-4722-91C4-9FBAFD10680C}"/>
              </a:ext>
            </a:extLst>
          </p:cNvPr>
          <p:cNvSpPr/>
          <p:nvPr/>
        </p:nvSpPr>
        <p:spPr>
          <a:xfrm>
            <a:off x="578442" y="2528042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Дуга 60">
            <a:extLst>
              <a:ext uri="{FF2B5EF4-FFF2-40B4-BE49-F238E27FC236}">
                <a16:creationId xmlns:a16="http://schemas.microsoft.com/office/drawing/2014/main" id="{4B945669-D0E8-42CF-BF1A-7D16B9BC6545}"/>
              </a:ext>
            </a:extLst>
          </p:cNvPr>
          <p:cNvSpPr/>
          <p:nvPr/>
        </p:nvSpPr>
        <p:spPr>
          <a:xfrm>
            <a:off x="578442" y="3423392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Дуга 61">
            <a:extLst>
              <a:ext uri="{FF2B5EF4-FFF2-40B4-BE49-F238E27FC236}">
                <a16:creationId xmlns:a16="http://schemas.microsoft.com/office/drawing/2014/main" id="{82C4FEA5-6FFE-4158-B6F5-16154BC4B5D1}"/>
              </a:ext>
            </a:extLst>
          </p:cNvPr>
          <p:cNvSpPr/>
          <p:nvPr/>
        </p:nvSpPr>
        <p:spPr>
          <a:xfrm>
            <a:off x="578442" y="4318742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Дуга 62">
            <a:extLst>
              <a:ext uri="{FF2B5EF4-FFF2-40B4-BE49-F238E27FC236}">
                <a16:creationId xmlns:a16="http://schemas.microsoft.com/office/drawing/2014/main" id="{4AB36593-9C30-4125-A5E8-E4484500C091}"/>
              </a:ext>
            </a:extLst>
          </p:cNvPr>
          <p:cNvSpPr/>
          <p:nvPr/>
        </p:nvSpPr>
        <p:spPr>
          <a:xfrm>
            <a:off x="578442" y="5214092"/>
            <a:ext cx="654830" cy="654830"/>
          </a:xfrm>
          <a:prstGeom prst="arc">
            <a:avLst>
              <a:gd name="adj1" fmla="val 3630480"/>
              <a:gd name="adj2" fmla="val 2594221"/>
            </a:avLst>
          </a:prstGeom>
          <a:noFill/>
          <a:ln w="15875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294022C1-95A9-4717-B815-5E72F518624F}"/>
              </a:ext>
            </a:extLst>
          </p:cNvPr>
          <p:cNvCxnSpPr/>
          <p:nvPr/>
        </p:nvCxnSpPr>
        <p:spPr>
          <a:xfrm>
            <a:off x="905856" y="2287522"/>
            <a:ext cx="0" cy="24052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B087BF79-DCBE-4452-9BAB-325FBD523F3A}"/>
              </a:ext>
            </a:extLst>
          </p:cNvPr>
          <p:cNvCxnSpPr/>
          <p:nvPr/>
        </p:nvCxnSpPr>
        <p:spPr>
          <a:xfrm>
            <a:off x="905856" y="3178110"/>
            <a:ext cx="0" cy="24052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1EDFF58B-7CDD-4301-A18E-509507325378}"/>
              </a:ext>
            </a:extLst>
          </p:cNvPr>
          <p:cNvCxnSpPr/>
          <p:nvPr/>
        </p:nvCxnSpPr>
        <p:spPr>
          <a:xfrm>
            <a:off x="905856" y="4063935"/>
            <a:ext cx="0" cy="24052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D61CA167-3AFF-4FA6-B015-820B18F5D6E6}"/>
              </a:ext>
            </a:extLst>
          </p:cNvPr>
          <p:cNvCxnSpPr/>
          <p:nvPr/>
        </p:nvCxnSpPr>
        <p:spPr>
          <a:xfrm>
            <a:off x="905856" y="4968810"/>
            <a:ext cx="0" cy="240520"/>
          </a:xfrm>
          <a:prstGeom prst="line">
            <a:avLst/>
          </a:prstGeom>
          <a:ln w="15875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рямоугольник 67"/>
          <p:cNvSpPr/>
          <p:nvPr/>
        </p:nvSpPr>
        <p:spPr>
          <a:xfrm>
            <a:off x="1370530" y="1666877"/>
            <a:ext cx="4953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КЛИЕНТ:</a:t>
            </a:r>
            <a:r>
              <a:rPr lang="en-US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Интернет-магазин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1370530" y="2557454"/>
            <a:ext cx="4953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ГЕОГРАФИЯ: </a:t>
            </a:r>
          </a:p>
          <a:p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Москва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1370530" y="3457139"/>
            <a:ext cx="4953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ПЕРИОД РАЗМЕЩЕНИЯ: </a:t>
            </a:r>
          </a:p>
          <a:p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14.04.2019-30.05.2019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1370530" y="4353769"/>
            <a:ext cx="4953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ЦЕЛЬ: </a:t>
            </a:r>
          </a:p>
          <a:p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Увеличить посещаемость ресурса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1370530" y="5235837"/>
            <a:ext cx="4953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КАНАЛ КОММУНИКАЦИИ: </a:t>
            </a:r>
          </a:p>
          <a:p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DOOH, 43 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экрана</a:t>
            </a:r>
          </a:p>
        </p:txBody>
      </p:sp>
      <p:pic>
        <p:nvPicPr>
          <p:cNvPr id="73" name="Рисунок 72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55" y="1733385"/>
            <a:ext cx="436272" cy="436272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427" y="2602271"/>
            <a:ext cx="440854" cy="440854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40" y="3538373"/>
            <a:ext cx="405302" cy="405302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02" y="4355575"/>
            <a:ext cx="581161" cy="581161"/>
          </a:xfrm>
          <a:prstGeom prst="rect">
            <a:avLst/>
          </a:prstGeom>
        </p:spPr>
      </p:pic>
      <p:pic>
        <p:nvPicPr>
          <p:cNvPr id="77" name="Рисунок 76"/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90" y="5329561"/>
            <a:ext cx="423891" cy="423891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82"/>
          <a:stretch/>
        </p:blipFill>
        <p:spPr>
          <a:xfrm>
            <a:off x="6646682" y="1166051"/>
            <a:ext cx="4722640" cy="492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67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35" y="1102659"/>
            <a:ext cx="11351736" cy="42492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6700" y="250127"/>
            <a:ext cx="119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НАБОР ОЧИЩЕННЫХ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MAC-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АДРЕСОВ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  ПО ДНЯМ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787513"/>
              </p:ext>
            </p:extLst>
          </p:nvPr>
        </p:nvGraphicFramePr>
        <p:xfrm>
          <a:off x="545870" y="5293509"/>
          <a:ext cx="11400960" cy="531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0220">
                  <a:extLst>
                    <a:ext uri="{9D8B030D-6E8A-4147-A177-3AD203B41FA5}">
                      <a16:colId xmlns:a16="http://schemas.microsoft.com/office/drawing/2014/main" val="2858316527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2713583420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713204100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3772826231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395593909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2005048531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2900607163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1622300762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1865971892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3119975474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4093505372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1971057589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669181496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1959327943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1219122684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2161370962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3831493183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2548824155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517683880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1751363548"/>
                    </a:ext>
                  </a:extLst>
                </a:gridCol>
                <a:gridCol w="511037">
                  <a:extLst>
                    <a:ext uri="{9D8B030D-6E8A-4147-A177-3AD203B41FA5}">
                      <a16:colId xmlns:a16="http://schemas.microsoft.com/office/drawing/2014/main" val="1494829486"/>
                    </a:ext>
                  </a:extLst>
                </a:gridCol>
              </a:tblGrid>
              <a:tr h="179556">
                <a:tc>
                  <a:txBody>
                    <a:bodyPr/>
                    <a:lstStyle/>
                    <a:p>
                      <a:pPr marL="0" algn="l" defTabSz="914395" rtl="0" eaLnBrk="1" fontAlgn="ctr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Дата</a:t>
                      </a:r>
                    </a:p>
                  </a:txBody>
                  <a:tcPr marL="5754" marR="5754" marT="57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14.04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15.04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16.04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17.04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18.04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19.04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20.04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21.04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22.04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23.04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24.04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25.04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26.04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27.04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28.04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29.04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30.04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1.05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2.05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3.05</a:t>
                      </a:r>
                    </a:p>
                  </a:txBody>
                  <a:tcPr marL="5754" marR="5754" marT="575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680056"/>
                  </a:ext>
                </a:extLst>
              </a:tr>
              <a:tr h="3518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Накопленное </a:t>
                      </a:r>
                      <a:endParaRPr lang="en-US" sz="900" b="1" u="none" strike="noStrike" dirty="0" smtClean="0">
                        <a:solidFill>
                          <a:schemeClr val="bg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algn="l" fontAlgn="ctr"/>
                      <a:r>
                        <a:rPr lang="ru-RU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кол-во </a:t>
                      </a:r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на дату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882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2 371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5 577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11 476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23 943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37 714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49 347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58 664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67 461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77 565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88 207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103 865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118 349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130 864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140 669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152 825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164 863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173 080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185 470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201 030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761609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969986"/>
              </p:ext>
            </p:extLst>
          </p:nvPr>
        </p:nvGraphicFramePr>
        <p:xfrm>
          <a:off x="545880" y="5925557"/>
          <a:ext cx="11400940" cy="5147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5717">
                  <a:extLst>
                    <a:ext uri="{9D8B030D-6E8A-4147-A177-3AD203B41FA5}">
                      <a16:colId xmlns:a16="http://schemas.microsoft.com/office/drawing/2014/main" val="2858316527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2713583420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3506454264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713204100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3772826231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395593909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2005048531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2900607163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1622300762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1865971892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3119975474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4093505372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1971057589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669181496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1959327943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1219122684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2161370962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3831493183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2548824155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517683880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1751363548"/>
                    </a:ext>
                  </a:extLst>
                </a:gridCol>
                <a:gridCol w="485963">
                  <a:extLst>
                    <a:ext uri="{9D8B030D-6E8A-4147-A177-3AD203B41FA5}">
                      <a16:colId xmlns:a16="http://schemas.microsoft.com/office/drawing/2014/main" val="1494829486"/>
                    </a:ext>
                  </a:extLst>
                </a:gridCol>
              </a:tblGrid>
              <a:tr h="176943">
                <a:tc>
                  <a:txBody>
                    <a:bodyPr/>
                    <a:lstStyle/>
                    <a:p>
                      <a:pPr marL="0" algn="l" defTabSz="914395" rtl="0" eaLnBrk="1" fontAlgn="ctr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Дата</a:t>
                      </a:r>
                    </a:p>
                  </a:txBody>
                  <a:tcPr marL="5754" marR="5754" marT="57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4.05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5.05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6.05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7.05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8.05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9.05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10.05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11.05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12.05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13.05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14.05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15.05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16.05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17.05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18.05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19.05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20.05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27.05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28.05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29.05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b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30.05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680056"/>
                  </a:ext>
                </a:extLst>
              </a:tr>
              <a:tr h="33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Накопленное </a:t>
                      </a:r>
                      <a:endParaRPr lang="en-US" sz="900" b="1" u="none" strike="noStrike" dirty="0" smtClean="0">
                        <a:solidFill>
                          <a:schemeClr val="bg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algn="l" fontAlgn="ctr"/>
                      <a:r>
                        <a:rPr lang="ru-RU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кол-во </a:t>
                      </a:r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на дату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5754" marR="5754" marT="57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3C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216 747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231 047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241 653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252 706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263 119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270 221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274 656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279 499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306 939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346 063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384 800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422 279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456 132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489 226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519 556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544 651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571 407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574 635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584 215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605 804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95" rtl="0" eaLnBrk="1" fontAlgn="ctr" latinLnBrk="0" hangingPunct="1"/>
                      <a:r>
                        <a:rPr lang="ru-RU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+mn-ea"/>
                          <a:cs typeface="Lato" panose="020F0502020204030203" pitchFamily="34" charset="0"/>
                        </a:rPr>
                        <a:t>633 706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761609"/>
                  </a:ext>
                </a:extLst>
              </a:tr>
            </a:tbl>
          </a:graphicData>
        </a:graphic>
      </p:graphicFrame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266700" y="1474369"/>
            <a:ext cx="4680520" cy="1304530"/>
          </a:xfrm>
          <a:prstGeom prst="snip2DiagRect">
            <a:avLst/>
          </a:prstGeom>
          <a:solidFill>
            <a:srgbClr val="1F3C71">
              <a:alpha val="70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На последний день кампании сохранилась высокая динамика прироста охваченной аудитории – рекомендация увеличить период размещения для достижения оптимально-максимального охвата.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7356" y="1480575"/>
            <a:ext cx="46038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!</a:t>
            </a:r>
            <a:endParaRPr lang="ru-RU" sz="8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08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2126744"/>
            <a:ext cx="11577307" cy="441998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6700" y="250127"/>
            <a:ext cx="119014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НАБОР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MAC-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АДРЕСА </a:t>
            </a:r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ПО ДНЯМ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(среднее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 за неделю)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266700" y="1544859"/>
            <a:ext cx="3816424" cy="742334"/>
          </a:xfrm>
          <a:prstGeom prst="snip2DiagRect">
            <a:avLst/>
          </a:prstGeom>
          <a:solidFill>
            <a:srgbClr val="1F3C71">
              <a:alpha val="70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Наибольший охват аудитории происходил по четвергам.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6720" y="1454361"/>
            <a:ext cx="37061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!</a:t>
            </a:r>
            <a:endParaRPr lang="ru-RU" sz="5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95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78" y="1987399"/>
            <a:ext cx="6242845" cy="34628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6700" y="250127"/>
            <a:ext cx="119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РАСПРЕДЕЛЕНИЕ </a:t>
            </a:r>
            <a:r>
              <a:rPr lang="en-US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MAC-</a:t>
            </a:r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АДРЕСОВ</a:t>
            </a:r>
            <a:r>
              <a:rPr lang="en-US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ПО СЕТИ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3966" t="9091" r="13639" b="11366"/>
          <a:stretch/>
        </p:blipFill>
        <p:spPr>
          <a:xfrm>
            <a:off x="7239715" y="1379133"/>
            <a:ext cx="4302406" cy="504056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66700" y="1260761"/>
            <a:ext cx="60911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  <a:latin typeface="Lato" panose="020F0502020204030203" pitchFamily="34" charset="0"/>
                <a:cs typeface="Lato" panose="020F0502020204030203" pitchFamily="34" charset="0"/>
              </a:rPr>
              <a:t>ТОП-1</a:t>
            </a:r>
            <a:r>
              <a:rPr lang="en-US" b="1" dirty="0" smtClean="0">
                <a:solidFill>
                  <a:srgbClr val="00B0F0"/>
                </a:solidFill>
                <a:latin typeface="Lato" panose="020F0502020204030203" pitchFamily="34" charset="0"/>
                <a:cs typeface="Lato" panose="020F0502020204030203" pitchFamily="34" charset="0"/>
              </a:rPr>
              <a:t>0</a:t>
            </a:r>
            <a:r>
              <a:rPr lang="ru-RU" b="1" dirty="0" smtClean="0">
                <a:solidFill>
                  <a:srgbClr val="00B0F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КОНСТРУКЦИЙ,</a:t>
            </a:r>
            <a:r>
              <a:rPr lang="en-US" b="1" dirty="0" smtClean="0">
                <a:solidFill>
                  <a:srgbClr val="00B0F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b="1" dirty="0" smtClean="0">
                <a:solidFill>
                  <a:srgbClr val="00B0F0"/>
                </a:solidFill>
                <a:latin typeface="Lato" panose="020F0502020204030203" pitchFamily="34" charset="0"/>
                <a:cs typeface="Lato" panose="020F0502020204030203" pitchFamily="34" charset="0"/>
              </a:rPr>
              <a:t>ЗАРЕГИСТРИРОВАВШИХ </a:t>
            </a:r>
            <a:endParaRPr lang="en-US" b="1" dirty="0" smtClean="0">
              <a:solidFill>
                <a:srgbClr val="00B0F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b="1" dirty="0" smtClean="0">
                <a:solidFill>
                  <a:srgbClr val="00B0F0"/>
                </a:solidFill>
                <a:latin typeface="Lato" panose="020F0502020204030203" pitchFamily="34" charset="0"/>
                <a:cs typeface="Lato" panose="020F0502020204030203" pitchFamily="34" charset="0"/>
              </a:rPr>
              <a:t>МАКСИМАЛЬНОЕ КОЛ-ВО </a:t>
            </a:r>
            <a:r>
              <a:rPr lang="en-US" b="1" dirty="0" smtClean="0">
                <a:solidFill>
                  <a:srgbClr val="00B0F0"/>
                </a:solidFill>
                <a:latin typeface="Lato" panose="020F0502020204030203" pitchFamily="34" charset="0"/>
                <a:cs typeface="Lato" panose="020F0502020204030203" pitchFamily="34" charset="0"/>
              </a:rPr>
              <a:t>MAC-</a:t>
            </a:r>
            <a:r>
              <a:rPr lang="ru-RU" b="1" dirty="0" smtClean="0">
                <a:solidFill>
                  <a:srgbClr val="00B0F0"/>
                </a:solidFill>
                <a:latin typeface="Lato" panose="020F0502020204030203" pitchFamily="34" charset="0"/>
                <a:cs typeface="Lato" panose="020F0502020204030203" pitchFamily="34" charset="0"/>
              </a:rPr>
              <a:t>АДРЕСОВ</a:t>
            </a:r>
            <a:endParaRPr lang="ru-RU" b="1" dirty="0">
              <a:solidFill>
                <a:srgbClr val="00B0F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5280875"/>
              </p:ext>
            </p:extLst>
          </p:nvPr>
        </p:nvGraphicFramePr>
        <p:xfrm>
          <a:off x="355996" y="1988840"/>
          <a:ext cx="6242027" cy="3461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355997" y="5515654"/>
            <a:ext cx="6242026" cy="985291"/>
          </a:xfrm>
          <a:prstGeom prst="snip2DiagRect">
            <a:avLst/>
          </a:prstGeom>
          <a:solidFill>
            <a:srgbClr val="1F3C71">
              <a:alpha val="70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Значительную роль в охвате аудитории сыграли цифровые </a:t>
            </a:r>
            <a:r>
              <a:rPr lang="ru-RU" sz="1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билборды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 на Профсоюзной улице, на Ленинградском и Щелковском шоссе, ТТК и </a:t>
            </a:r>
            <a:r>
              <a:rPr lang="ru-RU" sz="1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вылетных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 магистралях – Кутузовский и Волгоградский проспекты, Проспект Мира.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0968" y="5454301"/>
            <a:ext cx="33776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!</a:t>
            </a:r>
            <a:endParaRPr lang="ru-RU" sz="6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52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12" y="2401947"/>
            <a:ext cx="6754953" cy="435292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6700" y="250127"/>
            <a:ext cx="119014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ТОП </a:t>
            </a:r>
            <a:r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10 ВЕНДОРОВ</a:t>
            </a:r>
            <a:r>
              <a:rPr kumimoji="0" lang="ru-RU" sz="2800" b="1" i="0" u="none" strike="noStrike" kern="1200" cap="none" spc="0" normalizeH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 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СРЕДИ ОЧИЩЕННЫХ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MAC-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АДРЕСОВ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sp>
        <p:nvSpPr>
          <p:cNvPr id="5" name="Прямоугольник с двумя усеченными противолежащими углами 4"/>
          <p:cNvSpPr/>
          <p:nvPr/>
        </p:nvSpPr>
        <p:spPr>
          <a:xfrm>
            <a:off x="266700" y="1337429"/>
            <a:ext cx="5472608" cy="1008112"/>
          </a:xfrm>
          <a:prstGeom prst="snip2DiagRect">
            <a:avLst/>
          </a:prstGeom>
          <a:solidFill>
            <a:srgbClr val="1F3C71">
              <a:alpha val="70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Более 70% от всех идентифицированных 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mac-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адресов составляют 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Android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-пользователи.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1484" y="1204234"/>
            <a:ext cx="853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!</a:t>
            </a:r>
            <a:endParaRPr lang="ru-RU" sz="7200" dirty="0">
              <a:solidFill>
                <a:srgbClr val="00B0F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" t="549" r="35109" b="344"/>
          <a:stretch/>
        </p:blipFill>
        <p:spPr>
          <a:xfrm>
            <a:off x="7373032" y="1524630"/>
            <a:ext cx="4362210" cy="499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22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469" y="1672968"/>
            <a:ext cx="3383573" cy="173751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064" y="3680667"/>
            <a:ext cx="8077900" cy="303607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6700" y="250127"/>
            <a:ext cx="119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ПРОФИЛЬ ОХВАЧЕННОЙ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 АУДИТОРИИ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005" y="1980822"/>
            <a:ext cx="742763" cy="7427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220" y="1990465"/>
            <a:ext cx="742762" cy="74276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08801" y="2841019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6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6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%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2034" y="2838978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5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%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365113" y="1449434"/>
            <a:ext cx="0" cy="179595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9035227" y="3415803"/>
            <a:ext cx="21226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Города проживания</a:t>
            </a:r>
            <a:endParaRPr lang="ru-RU" sz="16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6786" y="1291951"/>
            <a:ext cx="5790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Пол</a:t>
            </a:r>
            <a:endParaRPr lang="ru-RU" sz="16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50054" y="1320088"/>
            <a:ext cx="12891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Устройства</a:t>
            </a:r>
            <a:endParaRPr lang="ru-RU" sz="16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6786" y="3419137"/>
            <a:ext cx="25971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Интересы </a:t>
            </a:r>
            <a:r>
              <a:rPr lang="ru-RU" sz="1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ru-RU" sz="12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аффинити</a:t>
            </a:r>
            <a:r>
              <a:rPr lang="ru-RU" sz="1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-индекс)</a:t>
            </a:r>
            <a:endParaRPr lang="ru-RU" sz="1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634" y="1954746"/>
            <a:ext cx="826677" cy="82667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541" y="1954747"/>
            <a:ext cx="738006" cy="73800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0838134" y="2841019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4.4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%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06923" y="2844080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95.6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%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050054" y="1628046"/>
            <a:ext cx="97174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Смартфоны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698767" y="1628046"/>
            <a:ext cx="88954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Планшеты</a:t>
            </a: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328106" y="1628053"/>
            <a:ext cx="88197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Женщины</a:t>
            </a:r>
            <a:endParaRPr 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949131" y="1630425"/>
            <a:ext cx="88954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Мужчины</a:t>
            </a: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8599881" y="1414401"/>
            <a:ext cx="0" cy="5311795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4877817" y="1297700"/>
            <a:ext cx="9573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cs typeface="Lato" panose="020F0502020204030203" pitchFamily="34" charset="0"/>
              </a:rPr>
              <a:t>Возраст</a:t>
            </a:r>
            <a:endParaRPr lang="ru-RU" sz="16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850968"/>
              </p:ext>
            </p:extLst>
          </p:nvPr>
        </p:nvGraphicFramePr>
        <p:xfrm>
          <a:off x="9109772" y="3826542"/>
          <a:ext cx="2664296" cy="2821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38563626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951753972"/>
                    </a:ext>
                  </a:extLst>
                </a:gridCol>
              </a:tblGrid>
              <a:tr h="282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Москва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80.6%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9173918"/>
                  </a:ext>
                </a:extLst>
              </a:tr>
              <a:tr h="282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Балашиха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0.98%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760386"/>
                  </a:ext>
                </a:extLst>
              </a:tr>
              <a:tr h="282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Санкт-Петербург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0.89%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988841"/>
                  </a:ext>
                </a:extLst>
              </a:tr>
              <a:tr h="282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Мытищи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0.84%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32039"/>
                  </a:ext>
                </a:extLst>
              </a:tr>
              <a:tr h="282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Химки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0.71%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457950"/>
                  </a:ext>
                </a:extLst>
              </a:tr>
              <a:tr h="282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Королёв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0.62%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764953"/>
                  </a:ext>
                </a:extLst>
              </a:tr>
              <a:tr h="282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Одинцово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0.56%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929760"/>
                  </a:ext>
                </a:extLst>
              </a:tr>
              <a:tr h="282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Красногорск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0.53%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315476"/>
                  </a:ext>
                </a:extLst>
              </a:tr>
              <a:tr h="282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Краснодар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0.49%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7092609"/>
                  </a:ext>
                </a:extLst>
              </a:tr>
              <a:tr h="282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Подольск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F0502020204030203" pitchFamily="34" charset="0"/>
                          <a:cs typeface="Lato" panose="020F0502020204030203" pitchFamily="34" charset="0"/>
                        </a:rPr>
                        <a:t>0.44%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6655042"/>
                  </a:ext>
                </a:extLst>
              </a:tr>
            </a:tbl>
          </a:graphicData>
        </a:graphic>
      </p:graphicFrame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4616634"/>
              </p:ext>
            </p:extLst>
          </p:nvPr>
        </p:nvGraphicFramePr>
        <p:xfrm>
          <a:off x="266700" y="3689812"/>
          <a:ext cx="8072628" cy="303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330713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4" r="5662"/>
          <a:stretch/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7662" y="3013500"/>
            <a:ext cx="7507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МЕДИАПОТРЕБЛЕНИЕ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9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721" y="1357157"/>
            <a:ext cx="12077223" cy="528569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6700" y="250127"/>
            <a:ext cx="117348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1F3B72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ИНДЕКС ЛОЯЛЬНОСТИ К РЕКЛАМЕ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18" y="298449"/>
            <a:ext cx="1071918" cy="42506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4022507" y="6495186"/>
            <a:ext cx="8074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2A4F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Источник: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Deloitte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63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685" y="1204650"/>
            <a:ext cx="11735817" cy="5224725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4022507" y="6495186"/>
            <a:ext cx="8074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2A4F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Источник: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Deloitte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46978" y="5546560"/>
            <a:ext cx="6591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2016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342578" y="5546560"/>
            <a:ext cx="6591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2017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246806" y="5546560"/>
            <a:ext cx="6591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2018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151034" y="5546560"/>
            <a:ext cx="6591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2019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66700" y="250127"/>
            <a:ext cx="117348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3B72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ОЦЕНКА ПОЛЕЗНОСТИ РЕКЛАМЫ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1F3B72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18" y="298449"/>
            <a:ext cx="1071918" cy="42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5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3205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38346" y="4786734"/>
            <a:ext cx="110033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НОВЫЕ МОДЕЛИ ЗАКУПКИ</a:t>
            </a:r>
            <a:endParaRPr lang="ru-RU" sz="4800" b="1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4" y="258512"/>
            <a:ext cx="1180907" cy="5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6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6839502"/>
          </a:xfrm>
          <a:prstGeom prst="rect">
            <a:avLst/>
          </a:prstGeom>
          <a:solidFill>
            <a:srgbClr val="25265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912323" y="2057991"/>
            <a:ext cx="1187967" cy="1187967"/>
          </a:xfrm>
          <a:prstGeom prst="rect">
            <a:avLst/>
          </a:prstGeom>
          <a:pattFill prst="ltDnDiag">
            <a:fgClr>
              <a:srgbClr val="00B0F0"/>
            </a:fgClr>
            <a:bgClr>
              <a:srgbClr val="202751"/>
            </a:bgClr>
          </a:patt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7962444" y="537869"/>
            <a:ext cx="2339788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7584141" y="6320110"/>
            <a:ext cx="4335795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7185448" y="3492679"/>
            <a:ext cx="4804610" cy="769441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PROGRAMMATIC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993769" y="2135473"/>
            <a:ext cx="1187967" cy="11879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17" y="241467"/>
            <a:ext cx="1386398" cy="5928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926" y="2266931"/>
            <a:ext cx="895653" cy="8956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2" t="131" r="18846" b="-131"/>
          <a:stretch/>
        </p:blipFill>
        <p:spPr>
          <a:xfrm>
            <a:off x="1" y="4230"/>
            <a:ext cx="6983506" cy="68537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69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5663113" y="2265782"/>
            <a:ext cx="59531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E3C71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СПАСИБО ЗА ВНИМАНИЕ!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1E3C71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Lato" panose="020F0502020204030203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0" t="199" r="23686" b="697"/>
          <a:stretch/>
        </p:blipFill>
        <p:spPr>
          <a:xfrm>
            <a:off x="-13649" y="-4"/>
            <a:ext cx="5147623" cy="685800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3" name="Прямая соединительная линия 22"/>
          <p:cNvCxnSpPr/>
          <p:nvPr/>
        </p:nvCxnSpPr>
        <p:spPr>
          <a:xfrm>
            <a:off x="5895975" y="503827"/>
            <a:ext cx="4791075" cy="0"/>
          </a:xfrm>
          <a:prstGeom prst="line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0639425" y="5349389"/>
            <a:ext cx="108637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319712" y="6466477"/>
            <a:ext cx="5148263" cy="0"/>
          </a:xfrm>
          <a:prstGeom prst="line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898" y="6214007"/>
            <a:ext cx="1180907" cy="5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2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3373</TotalTime>
  <Words>1028</Words>
  <Application>Microsoft Office PowerPoint</Application>
  <PresentationFormat>Широкоэкранный</PresentationFormat>
  <Paragraphs>358</Paragraphs>
  <Slides>39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Lato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Mezhueva Anzhelika</dc:creator>
  <cp:lastModifiedBy>Kan Vyacheslav</cp:lastModifiedBy>
  <cp:revision>357</cp:revision>
  <dcterms:created xsi:type="dcterms:W3CDTF">2019-09-25T08:11:09Z</dcterms:created>
  <dcterms:modified xsi:type="dcterms:W3CDTF">2019-10-15T12:33:28Z</dcterms:modified>
</cp:coreProperties>
</file>